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71" r:id="rId2"/>
  </p:sldMasterIdLst>
  <p:notesMasterIdLst>
    <p:notesMasterId r:id="rId35"/>
  </p:notesMasterIdLst>
  <p:handoutMasterIdLst>
    <p:handoutMasterId r:id="rId36"/>
  </p:handoutMasterIdLst>
  <p:sldIdLst>
    <p:sldId id="970" r:id="rId3"/>
    <p:sldId id="2557" r:id="rId4"/>
    <p:sldId id="2572" r:id="rId5"/>
    <p:sldId id="2555" r:id="rId6"/>
    <p:sldId id="2532" r:id="rId7"/>
    <p:sldId id="2569" r:id="rId8"/>
    <p:sldId id="2583" r:id="rId9"/>
    <p:sldId id="2554" r:id="rId10"/>
    <p:sldId id="2550" r:id="rId11"/>
    <p:sldId id="2582" r:id="rId12"/>
    <p:sldId id="2580" r:id="rId13"/>
    <p:sldId id="2581" r:id="rId14"/>
    <p:sldId id="2548" r:id="rId15"/>
    <p:sldId id="2567" r:id="rId16"/>
    <p:sldId id="2571" r:id="rId17"/>
    <p:sldId id="2568" r:id="rId18"/>
    <p:sldId id="2556" r:id="rId19"/>
    <p:sldId id="2587" r:id="rId20"/>
    <p:sldId id="2588" r:id="rId21"/>
    <p:sldId id="2589" r:id="rId22"/>
    <p:sldId id="2590" r:id="rId23"/>
    <p:sldId id="2591" r:id="rId24"/>
    <p:sldId id="2592" r:id="rId25"/>
    <p:sldId id="2593" r:id="rId26"/>
    <p:sldId id="2594" r:id="rId27"/>
    <p:sldId id="2595" r:id="rId28"/>
    <p:sldId id="2596" r:id="rId29"/>
    <p:sldId id="2597" r:id="rId30"/>
    <p:sldId id="2598" r:id="rId31"/>
    <p:sldId id="2599" r:id="rId32"/>
    <p:sldId id="2584" r:id="rId33"/>
    <p:sldId id="1090" r:id="rId34"/>
  </p:sldIdLst>
  <p:sldSz cx="9144000" cy="5143500" type="screen16x9"/>
  <p:notesSz cx="6788150" cy="9923463"/>
  <p:defaultTextStyle>
    <a:defPPr>
      <a:defRPr lang="it-IT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BAD18"/>
    <a:srgbClr val="FE9F10"/>
    <a:srgbClr val="003A79"/>
    <a:srgbClr val="386294"/>
    <a:srgbClr val="91989B"/>
    <a:srgbClr val="CB5D94"/>
    <a:srgbClr val="CF59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1" autoAdjust="0"/>
    <p:restoredTop sz="96242" autoAdjust="0"/>
  </p:normalViewPr>
  <p:slideViewPr>
    <p:cSldViewPr>
      <p:cViewPr varScale="1">
        <p:scale>
          <a:sx n="58" d="100"/>
          <a:sy n="58" d="100"/>
        </p:scale>
        <p:origin x="-828" y="-8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1992" y="108"/>
      </p:cViewPr>
      <p:guideLst>
        <p:guide orient="horz" pos="3126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dmin\Documents\nuovo%20fatica%2013%20luglio\matera%202020\presentazione\Cartel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dmin\Documents\nuovo%20fatica%2013%20luglio\matera%202020\presentazione\Cartel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Autilia\MATERA\analisi%20impatto%20turistico%20Matera\dati%20impatto%20matera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Autilia\MATERA\analisi%20impatto%20turistico%20Matera\Impatti%20economici%20Covid19%20su%20Turismo%208%20giugno%20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55181094828713617"/>
          <c:y val="0.57407646884881602"/>
          <c:w val="0.4386279709257106"/>
          <c:h val="0.1731865644534097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BF-4E4C-A85B-80524C21F1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Foglio1!$F$4:$F$7</c:f>
              <c:strCache>
                <c:ptCount val="4"/>
                <c:pt idx="0">
                  <c:v>Matera</c:v>
                </c:pt>
                <c:pt idx="1">
                  <c:v>Basilicata</c:v>
                </c:pt>
                <c:pt idx="2">
                  <c:v>Mezzogiorno</c:v>
                </c:pt>
                <c:pt idx="3">
                  <c:v>Italia</c:v>
                </c:pt>
              </c:strCache>
            </c:strRef>
          </c:cat>
          <c:val>
            <c:numRef>
              <c:f>Foglio1!$G$4:$G$7</c:f>
              <c:numCache>
                <c:formatCode>0.00</c:formatCode>
                <c:ptCount val="4"/>
                <c:pt idx="0">
                  <c:v>1.6209351709205981</c:v>
                </c:pt>
                <c:pt idx="1">
                  <c:v>1.5965064798480122</c:v>
                </c:pt>
                <c:pt idx="2">
                  <c:v>1.5667280350252568</c:v>
                </c:pt>
                <c:pt idx="3">
                  <c:v>1.4960269272896538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BF-4E4C-A85B-80524C21F1C3}"/>
            </c:ext>
          </c:extLst>
        </c:ser>
        <c:dLbls/>
        <c:gapWidth val="219"/>
        <c:overlap val="-27"/>
        <c:axId val="70239360"/>
        <c:axId val="70240896"/>
      </c:barChart>
      <c:catAx>
        <c:axId val="70239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70240896"/>
        <c:crosses val="autoZero"/>
        <c:auto val="1"/>
        <c:lblAlgn val="ctr"/>
        <c:lblOffset val="100"/>
      </c:catAx>
      <c:valAx>
        <c:axId val="70240896"/>
        <c:scaling>
          <c:orientation val="minMax"/>
        </c:scaling>
        <c:delete val="1"/>
        <c:axPos val="l"/>
        <c:numFmt formatCode="0.00" sourceLinked="1"/>
        <c:majorTickMark val="none"/>
        <c:tickLblPos val="nextTo"/>
        <c:crossAx val="7023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Century Gothic" panose="020B0502020202020204" pitchFamily="34" charset="0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1.5024577798755753E-2"/>
          <c:y val="0.20573481962143675"/>
          <c:w val="0.96995088895466086"/>
          <c:h val="0.4807323837395588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dPt>
            <c:idx val="0"/>
            <c:spPr>
              <a:solidFill>
                <a:srgbClr val="FABE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47-4CD5-B38F-3174F6FD03F0}"/>
              </c:ext>
            </c:extLst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447-4CD5-B38F-3174F6FD03F0}"/>
              </c:ext>
            </c:extLst>
          </c:dPt>
          <c:dPt>
            <c:idx val="2"/>
            <c:spPr>
              <a:solidFill>
                <a:srgbClr val="FBAD1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47-4CD5-B38F-3174F6FD03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Foglio2!$E$6:$E$8</c:f>
              <c:strCache>
                <c:ptCount val="3"/>
                <c:pt idx="0">
                  <c:v>Matera</c:v>
                </c:pt>
                <c:pt idx="1">
                  <c:v>Basilicata</c:v>
                </c:pt>
                <c:pt idx="2">
                  <c:v>Italia</c:v>
                </c:pt>
              </c:strCache>
            </c:strRef>
          </c:cat>
          <c:val>
            <c:numRef>
              <c:f>Foglio2!$F$6:$F$8</c:f>
              <c:numCache>
                <c:formatCode>General</c:formatCode>
                <c:ptCount val="3"/>
                <c:pt idx="0">
                  <c:v>23.1</c:v>
                </c:pt>
                <c:pt idx="1">
                  <c:v>24.3</c:v>
                </c:pt>
                <c:pt idx="2">
                  <c:v>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47-4CD5-B38F-3174F6FD03F0}"/>
            </c:ext>
          </c:extLst>
        </c:ser>
        <c:dLbls/>
        <c:gapWidth val="219"/>
        <c:overlap val="-27"/>
        <c:axId val="71383296"/>
        <c:axId val="71385088"/>
      </c:barChart>
      <c:catAx>
        <c:axId val="71383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71385088"/>
        <c:crosses val="autoZero"/>
        <c:auto val="1"/>
        <c:lblAlgn val="ctr"/>
        <c:lblOffset val="100"/>
      </c:catAx>
      <c:valAx>
        <c:axId val="7138508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13832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Century Gothic" panose="020B0502020202020204" pitchFamily="34" charset="0"/>
        </a:defRPr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Foglio3!$C$5</c:f>
              <c:strCache>
                <c:ptCount val="1"/>
                <c:pt idx="0">
                  <c:v>VA moltiplicatore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CD-46BF-9EFC-7945A6E18A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Foglio3!$B$6:$B$9</c:f>
              <c:strCache>
                <c:ptCount val="4"/>
                <c:pt idx="0">
                  <c:v>Italia</c:v>
                </c:pt>
                <c:pt idx="1">
                  <c:v>Mezzogiorno</c:v>
                </c:pt>
                <c:pt idx="2">
                  <c:v>Matera</c:v>
                </c:pt>
                <c:pt idx="3">
                  <c:v>Basilicata</c:v>
                </c:pt>
              </c:strCache>
            </c:strRef>
          </c:cat>
          <c:val>
            <c:numRef>
              <c:f>Foglio3!$C$6:$C$9</c:f>
              <c:numCache>
                <c:formatCode>General</c:formatCode>
                <c:ptCount val="4"/>
                <c:pt idx="0">
                  <c:v>103.4</c:v>
                </c:pt>
                <c:pt idx="1">
                  <c:v>70.8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CD-46BF-9EFC-7945A6E18AAE}"/>
            </c:ext>
          </c:extLst>
        </c:ser>
        <c:dLbls/>
        <c:gapWidth val="182"/>
        <c:axId val="76261248"/>
        <c:axId val="76262784"/>
      </c:barChart>
      <c:catAx>
        <c:axId val="762612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76262784"/>
        <c:crosses val="autoZero"/>
        <c:auto val="1"/>
        <c:lblAlgn val="ctr"/>
        <c:lblOffset val="100"/>
      </c:catAx>
      <c:valAx>
        <c:axId val="7626278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7626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it-IT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358705161854769E-2"/>
          <c:y val="5.0925925925925923E-2"/>
          <c:w val="0.93888888888888899"/>
          <c:h val="0.84094160104986893"/>
        </c:manualLayout>
      </c:layout>
      <c:lineChart>
        <c:grouping val="stacked"/>
        <c:ser>
          <c:idx val="0"/>
          <c:order val="0"/>
          <c:tx>
            <c:strRef>
              <c:f>'nuova elaborazione Matera'!$U$65</c:f>
              <c:strCache>
                <c:ptCount val="1"/>
                <c:pt idx="0">
                  <c:v>Moltiplicatore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Pt>
            <c:idx val="2"/>
            <c:spPr>
              <a:ln w="34925" cap="rnd">
                <a:solidFill>
                  <a:schemeClr val="lt1"/>
                </a:solidFill>
                <a:prstDash val="dash"/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76-4AB1-A61E-5EBED5ED92B7}"/>
              </c:ext>
            </c:extLst>
          </c:dPt>
          <c:dPt>
            <c:idx val="3"/>
            <c:spPr>
              <a:ln w="34925" cap="rnd">
                <a:solidFill>
                  <a:schemeClr val="lt1"/>
                </a:solidFill>
                <a:prstDash val="dash"/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76-4AB1-A61E-5EBED5ED92B7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76-4AB1-A61E-5EBED5ED92B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'nuova elaborazione Matera'!$V$64:$Y$64</c:f>
              <c:strCache>
                <c:ptCount val="4"/>
                <c:pt idx="0">
                  <c:v>t-5</c:v>
                </c:pt>
                <c:pt idx="1">
                  <c:v>t=0</c:v>
                </c:pt>
                <c:pt idx="2">
                  <c:v>t+5</c:v>
                </c:pt>
                <c:pt idx="3">
                  <c:v>t+n</c:v>
                </c:pt>
              </c:strCache>
            </c:strRef>
          </c:cat>
          <c:val>
            <c:numRef>
              <c:f>'nuova elaborazione Matera'!$V$65:$Y$65</c:f>
              <c:numCache>
                <c:formatCode>General</c:formatCode>
                <c:ptCount val="4"/>
                <c:pt idx="0">
                  <c:v>66</c:v>
                </c:pt>
                <c:pt idx="1">
                  <c:v>70</c:v>
                </c:pt>
                <c:pt idx="2">
                  <c:v>74</c:v>
                </c:pt>
                <c:pt idx="3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76-4AB1-A61E-5EBED5ED92B7}"/>
            </c:ext>
          </c:extLst>
        </c:ser>
        <c:dLbls/>
        <c:dropLines>
          <c:spPr>
            <a:ln w="9525" cap="flat" cmpd="sng" algn="ctr">
              <a:solidFill>
                <a:schemeClr val="accent1"/>
              </a:solidFill>
              <a:prstDash val="dash"/>
              <a:round/>
            </a:ln>
            <a:effectLst/>
          </c:spPr>
        </c:dropLines>
        <c:marker val="1"/>
        <c:axId val="76317440"/>
        <c:axId val="76318976"/>
      </c:lineChart>
      <c:catAx>
        <c:axId val="76317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100" baseline="0">
                <a:solidFill>
                  <a:schemeClr val="lt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76318976"/>
        <c:crosses val="autoZero"/>
        <c:auto val="1"/>
        <c:lblAlgn val="ctr"/>
        <c:lblOffset val="100"/>
      </c:catAx>
      <c:valAx>
        <c:axId val="76318976"/>
        <c:scaling>
          <c:orientation val="minMax"/>
          <c:min val="40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7631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it-IT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8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3B-46F0-9776-B2113AC35CAD}"/>
              </c:ext>
            </c:extLst>
          </c:dPt>
          <c:dPt>
            <c:idx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2-7D3B-46F0-9776-B2113AC35CAD}"/>
              </c:ext>
            </c:extLst>
          </c:dPt>
          <c:dPt>
            <c:idx val="1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D3B-46F0-9776-B2113AC35CAD}"/>
              </c:ext>
            </c:extLst>
          </c:dPt>
          <c:dLbls>
            <c:dLbl>
              <c:idx val="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</c:dLbl>
            <c:dLbl>
              <c:idx val="1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it-IT"/>
                </a:p>
              </c:txPr>
            </c:dLbl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1'!$A$4:$B$26</c:f>
              <c:strCache>
                <c:ptCount val="23"/>
                <c:pt idx="0">
                  <c:v>Weimar</c:v>
                </c:pt>
                <c:pt idx="1">
                  <c:v>Tartu</c:v>
                </c:pt>
                <c:pt idx="2">
                  <c:v>Galway</c:v>
                </c:pt>
                <c:pt idx="3">
                  <c:v>Leuven</c:v>
                </c:pt>
                <c:pt idx="4">
                  <c:v>Limerick</c:v>
                </c:pt>
                <c:pt idx="5">
                  <c:v>Kortrijk</c:v>
                </c:pt>
                <c:pt idx="6">
                  <c:v>Pula</c:v>
                </c:pt>
                <c:pt idx="7">
                  <c:v>Santiago</c:v>
                </c:pt>
                <c:pt idx="8">
                  <c:v>Matera post 2019</c:v>
                </c:pt>
                <c:pt idx="9">
                  <c:v>Faro</c:v>
                </c:pt>
                <c:pt idx="10">
                  <c:v>Waterford</c:v>
                </c:pt>
                <c:pt idx="11">
                  <c:v>Mons</c:v>
                </c:pt>
                <c:pt idx="12">
                  <c:v>Pesaro</c:v>
                </c:pt>
                <c:pt idx="13">
                  <c:v>Matera</c:v>
                </c:pt>
                <c:pt idx="14">
                  <c:v>Lecce</c:v>
                </c:pt>
                <c:pt idx="15">
                  <c:v>Veszprém</c:v>
                </c:pt>
                <c:pt idx="16">
                  <c:v>Nitra</c:v>
                </c:pt>
                <c:pt idx="17">
                  <c:v>Ostend</c:v>
                </c:pt>
                <c:pt idx="18">
                  <c:v>Liepāja</c:v>
                </c:pt>
                <c:pt idx="19">
                  <c:v>Karlovy Vary</c:v>
                </c:pt>
                <c:pt idx="20">
                  <c:v>Veliko Tarnovo</c:v>
                </c:pt>
                <c:pt idx="21">
                  <c:v>Prešov</c:v>
                </c:pt>
                <c:pt idx="22">
                  <c:v>Kalamata</c:v>
                </c:pt>
              </c:strCache>
            </c:strRef>
          </c:cat>
          <c:val>
            <c:numRef>
              <c:f>'Graf 1'!$C$4:$C$26</c:f>
              <c:numCache>
                <c:formatCode>General</c:formatCode>
                <c:ptCount val="23"/>
                <c:pt idx="0">
                  <c:v>37.700000000000003</c:v>
                </c:pt>
                <c:pt idx="1">
                  <c:v>33.800000000000011</c:v>
                </c:pt>
                <c:pt idx="2">
                  <c:v>31.4</c:v>
                </c:pt>
                <c:pt idx="3">
                  <c:v>29.6</c:v>
                </c:pt>
                <c:pt idx="4">
                  <c:v>26.7</c:v>
                </c:pt>
                <c:pt idx="5" formatCode="0.0">
                  <c:v>26</c:v>
                </c:pt>
                <c:pt idx="6">
                  <c:v>25.6</c:v>
                </c:pt>
                <c:pt idx="7">
                  <c:v>25.2</c:v>
                </c:pt>
                <c:pt idx="8">
                  <c:v>25.2</c:v>
                </c:pt>
                <c:pt idx="9">
                  <c:v>24.9</c:v>
                </c:pt>
                <c:pt idx="10">
                  <c:v>23.9</c:v>
                </c:pt>
                <c:pt idx="11">
                  <c:v>21.3</c:v>
                </c:pt>
                <c:pt idx="12">
                  <c:v>21.3</c:v>
                </c:pt>
                <c:pt idx="13">
                  <c:v>19.600000000000001</c:v>
                </c:pt>
                <c:pt idx="14">
                  <c:v>19.5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18.600000000000001</c:v>
                </c:pt>
                <c:pt idx="18">
                  <c:v>18.100000000000001</c:v>
                </c:pt>
                <c:pt idx="19">
                  <c:v>16.2</c:v>
                </c:pt>
                <c:pt idx="20">
                  <c:v>15.9</c:v>
                </c:pt>
                <c:pt idx="21">
                  <c:v>12.4</c:v>
                </c:pt>
                <c:pt idx="22">
                  <c:v>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D3B-46F0-9776-B2113AC35CAD}"/>
            </c:ext>
          </c:extLst>
        </c:ser>
        <c:dLbls/>
        <c:axId val="109062400"/>
        <c:axId val="109068288"/>
      </c:barChart>
      <c:catAx>
        <c:axId val="109062400"/>
        <c:scaling>
          <c:orientation val="minMax"/>
        </c:scaling>
        <c:axPos val="b"/>
        <c:numFmt formatCode="General" sourceLinked="1"/>
        <c:tickLblPos val="nextTo"/>
        <c:crossAx val="109068288"/>
        <c:crosses val="autoZero"/>
        <c:auto val="1"/>
        <c:lblAlgn val="ctr"/>
        <c:lblOffset val="100"/>
      </c:catAx>
      <c:valAx>
        <c:axId val="109068288"/>
        <c:scaling>
          <c:orientation val="minMax"/>
        </c:scaling>
        <c:delete val="1"/>
        <c:axPos val="l"/>
        <c:numFmt formatCode="General" sourceLinked="1"/>
        <c:tickLblPos val="nextTo"/>
        <c:crossAx val="109062400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950">
          <a:latin typeface="Century Gothic" panose="020B0502020202020204" pitchFamily="34" charset="0"/>
        </a:defRPr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E15D4D0B-8D9B-49B8-AC2A-12C922BB2A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71" cy="496650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 defTabSz="9131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0173DEF1-595E-4CA8-894E-629478C354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4294" y="0"/>
            <a:ext cx="2942271" cy="496650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 defTabSz="9131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160FB4-4B4E-49CF-A20B-C48B04A53415}" type="datetimeFigureOut">
              <a:rPr lang="it-IT"/>
              <a:pPr>
                <a:defRPr/>
              </a:pPr>
              <a:t>30/09/2020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9E7A80B-AF85-4F38-9B94-D5F80E8DB4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5227"/>
            <a:ext cx="2942271" cy="496650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 defTabSz="9131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11A999F4-38CA-4BCA-85F3-58A89A46B9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4294" y="9425227"/>
            <a:ext cx="2942271" cy="496650"/>
          </a:xfrm>
          <a:prstGeom prst="rect">
            <a:avLst/>
          </a:prstGeom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104C97-232D-497C-A8C7-41ACBB93BD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8061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93693E8C-8BD9-4626-B947-C572B3AEF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71" cy="496650"/>
          </a:xfrm>
          <a:prstGeom prst="rect">
            <a:avLst/>
          </a:prstGeom>
        </p:spPr>
        <p:txBody>
          <a:bodyPr vert="horz" lIns="91885" tIns="45943" rIns="91885" bIns="45943" rtlCol="0"/>
          <a:lstStyle>
            <a:lvl1pPr algn="l" defTabSz="913154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2CBD69BE-9800-4181-B37C-B1BD8E24EA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4294" y="0"/>
            <a:ext cx="2942271" cy="496650"/>
          </a:xfrm>
          <a:prstGeom prst="rect">
            <a:avLst/>
          </a:prstGeom>
        </p:spPr>
        <p:txBody>
          <a:bodyPr vert="horz" lIns="91885" tIns="45943" rIns="91885" bIns="45943" rtlCol="0"/>
          <a:lstStyle>
            <a:lvl1pPr algn="r" defTabSz="913154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542DB2C-0C01-4006-909B-771C00F515E8}" type="datetimeFigureOut">
              <a:rPr lang="it-IT"/>
              <a:pPr>
                <a:defRPr/>
              </a:pPr>
              <a:t>30/09/2020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="" xmlns:a16="http://schemas.microsoft.com/office/drawing/2014/main" id="{CAD3D31A-107C-4AED-BDEC-3E86637529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5" tIns="45943" rIns="91885" bIns="45943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="" xmlns:a16="http://schemas.microsoft.com/office/drawing/2014/main" id="{0137DB0B-864D-4182-BAF6-C71B2DF82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98" y="4714201"/>
            <a:ext cx="5431154" cy="4465082"/>
          </a:xfrm>
          <a:prstGeom prst="rect">
            <a:avLst/>
          </a:prstGeom>
        </p:spPr>
        <p:txBody>
          <a:bodyPr vert="horz" lIns="91885" tIns="45943" rIns="91885" bIns="45943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E2B6D357-9B08-4A92-861E-71918BE7B7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5227"/>
            <a:ext cx="2942271" cy="496650"/>
          </a:xfrm>
          <a:prstGeom prst="rect">
            <a:avLst/>
          </a:prstGeom>
        </p:spPr>
        <p:txBody>
          <a:bodyPr vert="horz" lIns="91885" tIns="45943" rIns="91885" bIns="45943" rtlCol="0" anchor="b"/>
          <a:lstStyle>
            <a:lvl1pPr algn="l" defTabSz="913154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6D11C81-BBBB-4D11-8565-DEB9F00A6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4294" y="9425227"/>
            <a:ext cx="2942271" cy="496650"/>
          </a:xfrm>
          <a:prstGeom prst="rect">
            <a:avLst/>
          </a:prstGeom>
        </p:spPr>
        <p:txBody>
          <a:bodyPr vert="horz" wrap="square" lIns="91885" tIns="45943" rIns="91885" bIns="459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C71DDDD-CF52-4A88-A1F9-E34E3E1A66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09848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4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0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87842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dirty="0"/>
              <a:t>Sulla capacità endogena di creazione di ricchezza incidono la quantità (allargamento dell’offerta) e la qualità (allungamento della stagione) del turismo. Tali fattori influenzano il rafforzamento della presenza dei flussi turistici nazionali ed internazionali, le sinergie di filiera con altri settori e quindi l’impatto economico. </a:t>
            </a:r>
          </a:p>
          <a:p>
            <a:endParaRPr lang="it-IT" sz="1000" dirty="0"/>
          </a:p>
          <a:p>
            <a:r>
              <a:rPr lang="it-IT" sz="1000" dirty="0"/>
              <a:t>La quota di valore aggiunto del turismo sul totale del PIL regionale mostra la vocazione turistica regionale. Tale valore dipende sia dal volume delle presenze che dalla spesa media giornaliera. </a:t>
            </a:r>
          </a:p>
          <a:p>
            <a:r>
              <a:rPr lang="it-IT" sz="1000" dirty="0"/>
              <a:t>In Italia si stima un valore turistico diretto di 82,8 miliardi di euro, pari al 6% del valore aggiunto totale. Per il Mezzogiorno si stima un VA turistico pari a 17,4 miliardi, con una vocazione turistica inferiore al dato medio nazionale (5,4% contro il 6,0%). </a:t>
            </a:r>
          </a:p>
          <a:p>
            <a:r>
              <a:rPr lang="it-IT" sz="1000" dirty="0"/>
              <a:t>In Campania si stima un valore turistico diretto di 8.210 milioni di euro, pari al 5,2% del valore aggiunto totale (quasi 85.000 milioni di euro). La vocazione turistica della Campania (5,2%) è leggermente inferiore  a quella dell’Italia (6%) ma vicina a quella meridionale (5,4%). </a:t>
            </a:r>
          </a:p>
          <a:p>
            <a:r>
              <a:rPr lang="it-IT" sz="1000" dirty="0"/>
              <a:t>Il valore aggiunto turistico della Campania pesa il 5,3% su quello nazionale (82.833 mln.€ - dati del nuovo conto satellite).</a:t>
            </a:r>
          </a:p>
          <a:p>
            <a:endParaRPr lang="it-IT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8FEB-2E98-416A-AD31-9BC447B4058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2152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Tale ammontare rappresenta, inoltre, il 15,6% del valore aggiunto complessivo dell’area e ciò evidenzia una pronunciata specializzazione turistica del sistema economico materano visto che il relativo dato è di circa l’8% per la regione Basilicata ed il 12% per l’Italia.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0830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33980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05500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dirty="0"/>
              <a:t>Alla </a:t>
            </a:r>
            <a:r>
              <a:rPr lang="it-IT" sz="1000" dirty="0" err="1"/>
              <a:t>survey</a:t>
            </a:r>
            <a:r>
              <a:rPr lang="it-IT" sz="1000" dirty="0"/>
              <a:t> hanno preso parte 3 Associazioni del territorio: </a:t>
            </a:r>
          </a:p>
          <a:p>
            <a:r>
              <a:rPr lang="it-IT" sz="1000" dirty="0"/>
              <a:t>-</a:t>
            </a:r>
            <a:r>
              <a:rPr lang="en-US" sz="1000" dirty="0" err="1"/>
              <a:t>Associazione</a:t>
            </a:r>
            <a:r>
              <a:rPr lang="en-US" sz="1000" dirty="0"/>
              <a:t> </a:t>
            </a:r>
            <a:r>
              <a:rPr lang="en-US" sz="1000" dirty="0" err="1"/>
              <a:t>Teatro</a:t>
            </a:r>
            <a:r>
              <a:rPr lang="en-US" sz="1000" dirty="0"/>
              <a:t> </a:t>
            </a:r>
            <a:r>
              <a:rPr lang="en-US" sz="1000" dirty="0" err="1"/>
              <a:t>dei</a:t>
            </a:r>
            <a:r>
              <a:rPr lang="en-US" sz="1000" dirty="0"/>
              <a:t> </a:t>
            </a:r>
            <a:r>
              <a:rPr lang="en-US" sz="1000" dirty="0" err="1"/>
              <a:t>Sassi</a:t>
            </a:r>
            <a:r>
              <a:rPr lang="en-US" sz="1000" dirty="0"/>
              <a:t>.</a:t>
            </a:r>
          </a:p>
          <a:p>
            <a:r>
              <a:rPr lang="en-US" sz="1000" dirty="0"/>
              <a:t>-Casa </a:t>
            </a:r>
            <a:r>
              <a:rPr lang="en-US" sz="1000" dirty="0" err="1"/>
              <a:t>Netural</a:t>
            </a:r>
            <a:r>
              <a:rPr lang="en-US" sz="1000" dirty="0"/>
              <a:t>.</a:t>
            </a:r>
          </a:p>
          <a:p>
            <a:r>
              <a:rPr lang="en-US" sz="1000" dirty="0"/>
              <a:t>-</a:t>
            </a:r>
            <a:r>
              <a:rPr lang="en-US" sz="1000" dirty="0" err="1"/>
              <a:t>Consorzio</a:t>
            </a:r>
            <a:r>
              <a:rPr lang="en-US" sz="1000" dirty="0"/>
              <a:t> </a:t>
            </a:r>
            <a:r>
              <a:rPr lang="en-US" sz="1000" dirty="0" err="1"/>
              <a:t>Albergatori</a:t>
            </a:r>
            <a:r>
              <a:rPr lang="en-US" sz="1000" dirty="0"/>
              <a:t> Matera.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2758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base alla popolazione residente, Matera rientra in un gruppo di 22 località con un numero di abitanti compreso tra 50 e 100mila. Di queste, 3 sono Città creative UNESCO (Tartu, Pesaro e </a:t>
            </a:r>
            <a:r>
              <a:rPr lang="it-IT" dirty="0" err="1"/>
              <a:t>Kortrijk</a:t>
            </a:r>
            <a:r>
              <a:rPr lang="it-IT" dirty="0"/>
              <a:t>), 4 ospitano regolarmente almeno due festival internazionali l’anno (Faro, Karlovy </a:t>
            </a:r>
            <a:r>
              <a:rPr lang="it-IT" dirty="0" err="1"/>
              <a:t>Vary</a:t>
            </a:r>
            <a:r>
              <a:rPr lang="it-IT" dirty="0"/>
              <a:t>, Ostenda, e </a:t>
            </a:r>
            <a:r>
              <a:rPr lang="it-IT" dirty="0" err="1"/>
              <a:t>Leuven</a:t>
            </a:r>
            <a:r>
              <a:rPr lang="it-IT" dirty="0"/>
              <a:t>) e le restanti sono legate al riconoscimento di Capitale Europea della Cultura e comprendono oltre alle Città designate tali in passato (Weimar nel 1999, Santiago nel 2000, </a:t>
            </a:r>
            <a:r>
              <a:rPr lang="it-IT" dirty="0" err="1"/>
              <a:t>Mons</a:t>
            </a:r>
            <a:r>
              <a:rPr lang="it-IT" dirty="0"/>
              <a:t> nel 2015, Matera nel 2019), anche Galway (Capitale Europea della Cultura per il 2020), </a:t>
            </a:r>
            <a:r>
              <a:rPr lang="it-IT" dirty="0" err="1"/>
              <a:t>Veszprém</a:t>
            </a:r>
            <a:r>
              <a:rPr lang="it-IT" dirty="0"/>
              <a:t> (designata per il 2023) e alcune città che hanno partecipato alle selezioni senza, </a:t>
            </a:r>
            <a:r>
              <a:rPr lang="en-US" dirty="0" err="1"/>
              <a:t>tuttavia</a:t>
            </a:r>
            <a:r>
              <a:rPr lang="en-US" dirty="0"/>
              <a:t>, </a:t>
            </a:r>
            <a:r>
              <a:rPr lang="en-US" dirty="0" err="1"/>
              <a:t>aggiudicarsi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riconoscimento</a:t>
            </a:r>
            <a:r>
              <a:rPr lang="en-US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65867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42535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1111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87842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9517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>
            <a:extLst>
              <a:ext uri="{FF2B5EF4-FFF2-40B4-BE49-F238E27FC236}">
                <a16:creationId xmlns="" xmlns:a16="http://schemas.microsoft.com/office/drawing/2014/main" id="{74B60B20-D163-4348-ABB4-926DFAF67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>
            <a:extLst>
              <a:ext uri="{FF2B5EF4-FFF2-40B4-BE49-F238E27FC236}">
                <a16:creationId xmlns="" xmlns:a16="http://schemas.microsoft.com/office/drawing/2014/main" id="{67E94C41-5981-4D0B-8811-A0AC137500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egnaposto numero diapositiva 3">
            <a:extLst>
              <a:ext uri="{FF2B5EF4-FFF2-40B4-BE49-F238E27FC236}">
                <a16:creationId xmlns="" xmlns:a16="http://schemas.microsoft.com/office/drawing/2014/main" id="{15406181-462B-4A3B-B13A-742B1D6FB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281" indent="-2854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971" indent="-2283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760" indent="-2283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548" indent="-2283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337" indent="-228394" defTabSz="9119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125" indent="-228394" defTabSz="9119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914" indent="-228394" defTabSz="9119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2702" indent="-228394" defTabSz="9119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183DAB-2CF0-45B1-A967-008DC06C108C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43307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 primo I </a:t>
            </a:r>
            <a:r>
              <a:rPr lang="en-US" dirty="0" err="1"/>
              <a:t>semestre</a:t>
            </a:r>
            <a:r>
              <a:rPr lang="en-US" dirty="0"/>
              <a:t> 2020 </a:t>
            </a:r>
            <a:r>
              <a:rPr lang="en-US" dirty="0" err="1"/>
              <a:t>l’Italia</a:t>
            </a:r>
            <a:r>
              <a:rPr lang="en-US" dirty="0"/>
              <a:t> </a:t>
            </a:r>
            <a:r>
              <a:rPr lang="en-US" dirty="0" err="1"/>
              <a:t>registra</a:t>
            </a:r>
            <a:r>
              <a:rPr lang="en-US" dirty="0"/>
              <a:t> -17,7% di </a:t>
            </a:r>
            <a:r>
              <a:rPr lang="en-US" dirty="0" err="1"/>
              <a:t>Pil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8815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La regione è penalizzata dall’elevata specializzazione nell’Automotive e nell’estrazione di petrolio e dalla alta incidenza delle attività «sospese» per decreto (28,4% vs 26,4% nel Mezzogiorno).</a:t>
            </a:r>
          </a:p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Per la Basilicata è, quindi, verosimile ipotizzare una contrazione più intensa di quella registrata a livello meridionale e nazionale (compresa tra -8% e -12%, mentre in valore assoluto il calo sarebbe compreso tra i 903 mln di € e 1,35 mld di €).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78206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Per la provincia di Matera – meno legata al settore Automotive - si stima, invece, un calo compreso tra il -7% e il -11% (in valore assoluto tra 226 e 356 mln € in meno).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47744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Tra i settori più in difficoltà anche il turismo, che sconterà una forte contrazione delle presenze, con possibili criticità a Matera nella gestione delle misure di distanziamento. Ne risentiranno anche tutte le attività in filiera con il turismo, dall’agro-alimentare al commercio al dettaglio. Tuttavia, la minore esposizione verso turisti stranieri potrebbe mitigare le perdite per le imprese del settore.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86216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220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68612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991">
              <a:defRPr/>
            </a:pPr>
            <a:r>
              <a:rPr lang="it-IT" dirty="0">
                <a:solidFill>
                  <a:srgbClr val="003A79"/>
                </a:solidFill>
              </a:rPr>
              <a:t>È, quindi, importante valutare l’impatto dei flussi turistici considerando che con delle opportune politiche di qualità, l’effetto del settore sul territorio potrebbe portare ad una crescita del Pil dell’ordine di 3/5 punti percentuali.</a:t>
            </a:r>
          </a:p>
          <a:p>
            <a:pPr defTabSz="911991">
              <a:defRPr/>
            </a:pPr>
            <a:r>
              <a:rPr lang="it-IT" dirty="0">
                <a:solidFill>
                  <a:srgbClr val="003A79"/>
                </a:solidFill>
              </a:rPr>
              <a:t>Matera può a tal fine far leva su alcuni dei suoi principali punti di forza: patrimonio culturale, elementi storico-artistici, tradizione enogastronomica.</a:t>
            </a:r>
          </a:p>
          <a:p>
            <a:pPr defTabSz="911991">
              <a:defRPr/>
            </a:pPr>
            <a:endParaRPr lang="it-IT" dirty="0">
              <a:solidFill>
                <a:srgbClr val="003A79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8211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Matera ha una naturale vocazione in tal senso e ciò rappresenta un importante valore aggiunto, soprattutto in epoca post </a:t>
            </a:r>
            <a:r>
              <a:rPr lang="it-IT" dirty="0" err="1">
                <a:solidFill>
                  <a:srgbClr val="003A79"/>
                </a:solidFill>
              </a:rPr>
              <a:t>Covid</a:t>
            </a:r>
            <a:r>
              <a:rPr lang="it-IT" dirty="0">
                <a:solidFill>
                  <a:srgbClr val="003A79"/>
                </a:solidFill>
              </a:rPr>
              <a:t>.</a:t>
            </a:r>
            <a:endParaRPr lang="it-IT" dirty="0"/>
          </a:p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Ma ambiente non è solo natura. Tutti gli elementi presenti fanno di Matera una realtà estremamente suggestiva e con pochi simili a livello internazionale dando vita ad una location inusuale ed estremamente caratteristica per eventi di varia natura.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3939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991">
              <a:defRPr/>
            </a:pPr>
            <a:r>
              <a:rPr lang="it-IT" dirty="0">
                <a:solidFill>
                  <a:srgbClr val="003A79"/>
                </a:solidFill>
              </a:rPr>
              <a:t>Cultura, ricerca scientifica e formazione professionale e accademica sono alcuni dei principali elementi che partecipano a tale crescita. Per Matera si evidenziano tuttavia, ancora, spazi di crescita in tal senso.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872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265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>
            <a:extLst>
              <a:ext uri="{FF2B5EF4-FFF2-40B4-BE49-F238E27FC236}">
                <a16:creationId xmlns="" xmlns:a16="http://schemas.microsoft.com/office/drawing/2014/main" id="{74B60B20-D163-4348-ABB4-926DFAF67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>
            <a:extLst>
              <a:ext uri="{FF2B5EF4-FFF2-40B4-BE49-F238E27FC236}">
                <a16:creationId xmlns="" xmlns:a16="http://schemas.microsoft.com/office/drawing/2014/main" id="{67E94C41-5981-4D0B-8811-A0AC137500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egnaposto numero diapositiva 3">
            <a:extLst>
              <a:ext uri="{FF2B5EF4-FFF2-40B4-BE49-F238E27FC236}">
                <a16:creationId xmlns="" xmlns:a16="http://schemas.microsoft.com/office/drawing/2014/main" id="{15406181-462B-4A3B-B13A-742B1D6FB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281" indent="-2854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971" indent="-2283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760" indent="-2283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548" indent="-2283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337" indent="-228394" defTabSz="9119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125" indent="-228394" defTabSz="9119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914" indent="-228394" defTabSz="9119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2702" indent="-228394" defTabSz="9119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183DAB-2CF0-45B1-A967-008DC06C108C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66936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Matera occupa una posizione particolare in ottica logistico/produttiva e può rappresentare una “cerniera” per lo scambio di persone e merci tra le aree ad Est e quelle ad Ovest.</a:t>
            </a:r>
          </a:p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Il territorio materano può quindi configurarsi come un’importante area su cui instillare investimenti produttivi e innovativi in grado di accrescere il suo potenziale in una logica futura. Un importante elemento da prendere, quindi, in considerazione è la presenza della Zona Economica Speciale Interregionale Ionica che interessa in modo diretto alcune aree della provincia materana.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92449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7547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152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352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b="1" dirty="0"/>
              <a:t>Saldo migratorio</a:t>
            </a:r>
            <a:r>
              <a:rPr lang="it-IT" sz="1000" dirty="0"/>
              <a:t>: differenza tra il numero degli iscritti ed il numero dei cancellati dai registri anagrafici per trasferimento di residenza interno, con l’estero o per altri motivi. (Differenza tra immigrati ed emigrati)</a:t>
            </a:r>
          </a:p>
          <a:p>
            <a:endParaRPr lang="it-IT" sz="1000" dirty="0"/>
          </a:p>
          <a:p>
            <a:r>
              <a:rPr lang="it-IT" sz="1000" b="1" dirty="0"/>
              <a:t>Indice di vecchiaia</a:t>
            </a:r>
            <a:r>
              <a:rPr lang="it-IT" sz="1000" dirty="0"/>
              <a:t>: ultra 64enni sul totale della popolazione (%)</a:t>
            </a:r>
            <a:endParaRPr lang="en-US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7644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In linea con la vivacità economica evidenziata, anche la componete imprenditoriale si muove su un percorso in crescita: a livello provinciale, il tasso di crescita delle imprese tra il 2015 ed il 2019 è del +2,9%, superando quello medio nazionale pari ad un +0,6%.</a:t>
            </a:r>
          </a:p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La voglia di fare imprese emerge soprattutto tra i giovani: in controtendenza rispetto al dato italiano e meridionale, l’imprenditoria giovanile materana cresce di quasi il 3%, anche come risposta a nuove opportunità di mercato percepite in relazione all’evento Matera 2019.</a:t>
            </a:r>
          </a:p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Tra i principali settori propulsori della crescita ci sono, infatti, quelli legati al turismo, alla cultura, alla creatività e alle attività ricreative. Per le solo imprese del comparto culturale e creativo, in particolare, si evidenzia un tasso di crescita a livello provinciale del +8,1%, contro un +4,9% per l’Italia.</a:t>
            </a:r>
          </a:p>
          <a:p>
            <a:pPr marL="285493" indent="-285493" algn="just">
              <a:spcBef>
                <a:spcPts val="599"/>
              </a:spcBef>
              <a:spcAft>
                <a:spcPts val="599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A79"/>
                </a:solidFill>
              </a:rPr>
              <a:t>Si evidenzia, inoltre, un tasso di incidenza di start-up innovative (17,7 ogni 100mila abitanti) superiore al dato medio nazionale (17,4) e meridionale (12,5), mettendo in luce anche un contesto regionale particolarmente prospero (20,6).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8086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839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97579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1DDDD-CF52-4A88-A1F9-E34E3E1A661E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6586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="" xmlns:a16="http://schemas.microsoft.com/office/drawing/2014/main" id="{F8CB2C0C-CB5F-4B2C-B7C6-584C35BC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="" xmlns:a16="http://schemas.microsoft.com/office/drawing/2014/main" id="{EB50F18E-E279-4AA3-8612-213BDA00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="" xmlns:a16="http://schemas.microsoft.com/office/drawing/2014/main" id="{CD9A4CDA-F136-499A-85C9-6D17D3C6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8BE2-3E80-49BB-9D34-E9B56F2803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B408209F-1888-49F4-99D8-C76DB0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528" y="90965"/>
            <a:ext cx="2267744" cy="11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93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>
            <a:extLst>
              <a:ext uri="{FF2B5EF4-FFF2-40B4-BE49-F238E27FC236}">
                <a16:creationId xmlns="" xmlns:a16="http://schemas.microsoft.com/office/drawing/2014/main" id="{51551DC8-2316-4106-9C6A-A01945EFD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651375"/>
            <a:ext cx="900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="" xmlns:a16="http://schemas.microsoft.com/office/drawing/2014/main" id="{99F6E481-4092-4F5E-A541-897CEA26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="" xmlns:a16="http://schemas.microsoft.com/office/drawing/2014/main" id="{B803E4CC-9A9C-470E-893D-A34AF891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="" xmlns:a16="http://schemas.microsoft.com/office/drawing/2014/main" id="{DAFF9E0E-7E64-44EE-8DF2-716B03B3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8006-2FF0-4516-B85A-50C2767118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6840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1F08CFE-86AA-437A-969A-1FA7C553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B9811CD-9246-49B8-A5C6-CEBA21FC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CB6A8D2-C28E-4E30-B709-574B7600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8A67-C44F-4551-A0CB-3C2D8BA68B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79920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766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fili\U077126.SPIMI\AppData\Local\Microsoft\Windows\Temporary Internet Files\Content.Outlook\WP1EF2MR\logo-srm-bianco.png">
            <a:extLst>
              <a:ext uri="{FF2B5EF4-FFF2-40B4-BE49-F238E27FC236}">
                <a16:creationId xmlns="" xmlns:a16="http://schemas.microsoft.com/office/drawing/2014/main" id="{EA00CD23-25C3-49F0-B4C2-1CAF510D3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9313"/>
            <a:ext cx="7032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0835189-1224-4502-A8C9-AB4903029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0" t="8410" r="6992" b="9940"/>
          <a:stretch/>
        </p:blipFill>
        <p:spPr>
          <a:xfrm>
            <a:off x="8172450" y="4652095"/>
            <a:ext cx="864096" cy="432048"/>
          </a:xfrm>
          <a:prstGeom prst="rect">
            <a:avLst/>
          </a:prstGeom>
        </p:spPr>
      </p:pic>
      <p:sp>
        <p:nvSpPr>
          <p:cNvPr id="4" name="Segnaposto numero diapositiva 5">
            <a:extLst>
              <a:ext uri="{FF2B5EF4-FFF2-40B4-BE49-F238E27FC236}">
                <a16:creationId xmlns="" xmlns:a16="http://schemas.microsoft.com/office/drawing/2014/main" id="{533D99FC-CCC8-4E52-9212-F1947D3C98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258" y="4803775"/>
            <a:ext cx="414338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 b="0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4A8C9C-B6B8-40AF-90F5-1B3A93199BF6}" type="slidenum">
              <a:rPr lang="it-IT" altLang="it-IT" smtClean="0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107929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407266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0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407265" y="720797"/>
            <a:ext cx="8345347" cy="685800"/>
          </a:xfrm>
        </p:spPr>
        <p:txBody>
          <a:bodyPr>
            <a:noAutofit/>
          </a:bodyPr>
          <a:lstStyle>
            <a:lvl1pPr marL="0" indent="0" eaLnBrk="1" fontAlgn="auto" hangingPunct="1">
              <a:spcAft>
                <a:spcPts val="0"/>
              </a:spcAft>
              <a:buFontTx/>
              <a:buNone/>
              <a:defRPr lang="it-IT" sz="1793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4B70A0FF-3F75-4965-A6C9-DD4E13EDB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0" t="8410" r="6992" b="9940"/>
          <a:stretch/>
        </p:blipFill>
        <p:spPr>
          <a:xfrm>
            <a:off x="8172450" y="4652095"/>
            <a:ext cx="864096" cy="43204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D113BCF-3BD5-49B0-88AB-ABC6DC21D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45443" y="137320"/>
            <a:ext cx="414338" cy="273050"/>
          </a:xfrm>
        </p:spPr>
        <p:txBody>
          <a:bodyPr lIns="91440" tIns="45720" rIns="91440" bIns="45720" anchor="t"/>
          <a:lstStyle>
            <a:lvl1pPr algn="ctr" eaLnBrk="1" hangingPunct="1">
              <a:defRPr sz="800" b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962AF7-FAFE-4FE6-977D-16D5C7FA7584}" type="slidenum">
              <a:rPr lang="it-IT" altLang="it-IT" smtClean="0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267016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-PPT-1Chart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07271" y="273844"/>
            <a:ext cx="7833600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Titolo – Century </a:t>
            </a:r>
            <a:r>
              <a:rPr lang="it-IT" dirty="0" err="1"/>
              <a:t>Gothic</a:t>
            </a:r>
            <a:r>
              <a:rPr lang="it-IT" dirty="0"/>
              <a:t> 24</a:t>
            </a:r>
          </a:p>
        </p:txBody>
      </p:sp>
      <p:sp>
        <p:nvSpPr>
          <p:cNvPr id="3" name="NewSlide"/>
          <p:cNvSpPr>
            <a:spLocks noGrp="1"/>
          </p:cNvSpPr>
          <p:nvPr>
            <p:ph idx="1" hasCustomPrompt="1"/>
          </p:nvPr>
        </p:nvSpPr>
        <p:spPr>
          <a:xfrm>
            <a:off x="4777156" y="1082019"/>
            <a:ext cx="4039200" cy="297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Inserisci tabella o grafico misura 1ChartRightText</a:t>
            </a:r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2850" y="711142"/>
            <a:ext cx="2347812" cy="269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75" b="1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Titolo Century </a:t>
            </a:r>
            <a:r>
              <a:rPr lang="it-IT" dirty="0" err="1"/>
              <a:t>Gothic</a:t>
            </a:r>
            <a:r>
              <a:rPr lang="it-IT" dirty="0"/>
              <a:t> 13 </a:t>
            </a:r>
          </a:p>
        </p:txBody>
      </p:sp>
      <p:sp>
        <p:nvSpPr>
          <p:cNvPr id="11" name="Segnaposto contenuto 13"/>
          <p:cNvSpPr>
            <a:spLocks noGrp="1"/>
          </p:cNvSpPr>
          <p:nvPr>
            <p:ph sz="quarter" idx="11" hasCustomPrompt="1"/>
          </p:nvPr>
        </p:nvSpPr>
        <p:spPr>
          <a:xfrm>
            <a:off x="4777156" y="4134924"/>
            <a:ext cx="3857324" cy="173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Fonte/ note Century </a:t>
            </a:r>
            <a:r>
              <a:rPr lang="it-IT" dirty="0" err="1"/>
              <a:t>Gothic</a:t>
            </a:r>
            <a:r>
              <a:rPr lang="it-IT" dirty="0"/>
              <a:t> 10</a:t>
            </a: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3"/>
          </p:nvPr>
        </p:nvSpPr>
        <p:spPr>
          <a:xfrm>
            <a:off x="8559801" y="134542"/>
            <a:ext cx="414338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4A8C9C-B6B8-40AF-90F5-1B3A93199BF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85833" y="1085517"/>
            <a:ext cx="3720407" cy="29665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003A79"/>
              </a:buClr>
              <a:buSzPct val="130000"/>
              <a:buFont typeface="Wingdings" panose="05000000000000000000" pitchFamily="2" charset="2"/>
              <a:buNone/>
              <a:defRPr sz="1200" baseline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Century </a:t>
            </a:r>
            <a:r>
              <a:rPr lang="it-IT" dirty="0" err="1"/>
              <a:t>Gothic</a:t>
            </a:r>
            <a:r>
              <a:rPr lang="it-IT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xmlns="" val="24871267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4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-PPT-2Chart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07266" y="273844"/>
            <a:ext cx="7833600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Titolo – Century </a:t>
            </a:r>
            <a:r>
              <a:rPr lang="it-IT" dirty="0" err="1"/>
              <a:t>Gothic</a:t>
            </a:r>
            <a:r>
              <a:rPr lang="it-IT" dirty="0"/>
              <a:t> 24</a:t>
            </a:r>
          </a:p>
        </p:txBody>
      </p:sp>
      <p:sp>
        <p:nvSpPr>
          <p:cNvPr id="3" name="NewSlideContent"/>
          <p:cNvSpPr>
            <a:spLocks noGrp="1"/>
          </p:cNvSpPr>
          <p:nvPr>
            <p:ph idx="1" hasCustomPrompt="1"/>
          </p:nvPr>
        </p:nvSpPr>
        <p:spPr>
          <a:xfrm>
            <a:off x="570297" y="1584610"/>
            <a:ext cx="4039200" cy="27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5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Inserisci tabella o grafico misura 2ChartNoText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746057" y="1584610"/>
            <a:ext cx="4039200" cy="27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5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Inserisci tabella o grafico misura 2ChartNoText</a:t>
            </a:r>
          </a:p>
        </p:txBody>
      </p:sp>
      <p:sp>
        <p:nvSpPr>
          <p:cNvPr id="17" name="Segnaposto contenuto 13"/>
          <p:cNvSpPr>
            <a:spLocks noGrp="1"/>
          </p:cNvSpPr>
          <p:nvPr>
            <p:ph sz="quarter" idx="11" hasCustomPrompt="1"/>
          </p:nvPr>
        </p:nvSpPr>
        <p:spPr>
          <a:xfrm>
            <a:off x="570297" y="4388815"/>
            <a:ext cx="3857324" cy="173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Fonte/ note Century </a:t>
            </a:r>
            <a:r>
              <a:rPr lang="it-IT" dirty="0" err="1"/>
              <a:t>Gothic</a:t>
            </a:r>
            <a:r>
              <a:rPr lang="it-IT" dirty="0"/>
              <a:t> 10</a:t>
            </a:r>
          </a:p>
        </p:txBody>
      </p:sp>
      <p:sp>
        <p:nvSpPr>
          <p:cNvPr id="18" name="Segnaposto contenuto 13"/>
          <p:cNvSpPr>
            <a:spLocks noGrp="1"/>
          </p:cNvSpPr>
          <p:nvPr>
            <p:ph sz="quarter" idx="14" hasCustomPrompt="1"/>
          </p:nvPr>
        </p:nvSpPr>
        <p:spPr>
          <a:xfrm>
            <a:off x="4738972" y="4377347"/>
            <a:ext cx="3857324" cy="173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Fonte/ note Century </a:t>
            </a:r>
            <a:r>
              <a:rPr lang="it-IT" dirty="0" err="1"/>
              <a:t>Gothic</a:t>
            </a:r>
            <a:r>
              <a:rPr lang="it-IT" dirty="0"/>
              <a:t> 10</a:t>
            </a:r>
          </a:p>
        </p:txBody>
      </p:sp>
      <p:sp>
        <p:nvSpPr>
          <p:cNvPr id="19" name="Segnaposto testo 6"/>
          <p:cNvSpPr>
            <a:spLocks noGrp="1"/>
          </p:cNvSpPr>
          <p:nvPr>
            <p:ph type="body" sz="quarter" idx="10" hasCustomPrompt="1"/>
          </p:nvPr>
        </p:nvSpPr>
        <p:spPr>
          <a:xfrm>
            <a:off x="1507848" y="1190722"/>
            <a:ext cx="2347812" cy="269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Titolo Century </a:t>
            </a:r>
            <a:r>
              <a:rPr lang="it-IT" dirty="0" err="1"/>
              <a:t>Gothic</a:t>
            </a:r>
            <a:r>
              <a:rPr lang="it-IT" dirty="0"/>
              <a:t> 13 </a:t>
            </a:r>
          </a:p>
        </p:txBody>
      </p:sp>
      <p:sp>
        <p:nvSpPr>
          <p:cNvPr id="20" name="Segnaposto testo 6"/>
          <p:cNvSpPr>
            <a:spLocks noGrp="1"/>
          </p:cNvSpPr>
          <p:nvPr>
            <p:ph type="body" sz="quarter" idx="15" hasCustomPrompt="1"/>
          </p:nvPr>
        </p:nvSpPr>
        <p:spPr>
          <a:xfrm>
            <a:off x="5493728" y="1190722"/>
            <a:ext cx="2347812" cy="269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Titolo Century </a:t>
            </a:r>
            <a:r>
              <a:rPr lang="it-IT" dirty="0" err="1"/>
              <a:t>Gothic</a:t>
            </a:r>
            <a:r>
              <a:rPr lang="it-IT" dirty="0"/>
              <a:t> 13 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8559801" y="134542"/>
            <a:ext cx="414338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4A8C9C-B6B8-40AF-90F5-1B3A93199BF6}" type="slidenum">
              <a:rPr lang="it-IT" altLang="it-IT" smtClean="0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6251619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4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btfpLayoutConfig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12701" y="9525"/>
            <a:ext cx="406035" cy="67160"/>
          </a:xfrm>
          <a:prstGeom prst="rect">
            <a:avLst/>
          </a:prstGeom>
          <a:noFill/>
        </p:spPr>
        <p:txBody>
          <a:bodyPr vert="horz" wrap="none" lIns="25635" tIns="25635" rIns="25635" bIns="25635" rtlCol="0">
            <a:spAutoFit/>
          </a:bodyPr>
          <a:lstStyle/>
          <a:p>
            <a:pPr marL="0" indent="0">
              <a:buNone/>
            </a:pPr>
            <a:r>
              <a:rPr lang="it-IT" sz="100">
                <a:solidFill>
                  <a:srgbClr val="FFFFFF">
                    <a:alpha val="0"/>
                  </a:srgbClr>
                </a:solidFill>
              </a:rPr>
              <a:t>overall_0_131943057412118355 columns_1_131943057412118355 </a:t>
            </a:r>
          </a:p>
        </p:txBody>
      </p:sp>
      <p:pic>
        <p:nvPicPr>
          <p:cNvPr id="4" name="Immagine 4" descr="INTESA_SANPAOLO white.png">
            <a:extLst>
              <a:ext uri="{FF2B5EF4-FFF2-40B4-BE49-F238E27FC236}">
                <a16:creationId xmlns="" xmlns:a16="http://schemas.microsoft.com/office/drawing/2014/main" id="{E164D8F1-2744-42FA-932A-B874B2883FFE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12025" y="4851797"/>
            <a:ext cx="1557338" cy="1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703270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 xmlns="">
        <p15:guide id="1" pos="176">
          <p15:clr>
            <a:srgbClr val="CCCCCC"/>
          </p15:clr>
        </p15:guide>
        <p15:guide id="2" pos="6344">
          <p15:clr>
            <a:srgbClr val="CCCCC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 userDrawn="1"/>
        </p:nvSpPr>
        <p:spPr>
          <a:xfrm>
            <a:off x="398465" y="366723"/>
            <a:ext cx="7426325" cy="357187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z="2250" b="1" dirty="0">
              <a:solidFill>
                <a:srgbClr val="003A79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" name="Titolo 1"/>
          <p:cNvSpPr txBox="1">
            <a:spLocks/>
          </p:cNvSpPr>
          <p:nvPr userDrawn="1"/>
        </p:nvSpPr>
        <p:spPr>
          <a:xfrm>
            <a:off x="398463" y="860428"/>
            <a:ext cx="7334250" cy="35718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z="165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6" name="Immagin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1788" y="4767263"/>
            <a:ext cx="1077912" cy="3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3679825" y="4894008"/>
            <a:ext cx="224948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8494F431-F9F0-4333-8E57-DC75BD18E12B}" type="slidenum">
              <a:rPr lang="it-IT" altLang="it-IT" sz="750" b="0" u="none">
                <a:solidFill>
                  <a:srgbClr val="000000"/>
                </a:solidFill>
                <a:latin typeface="Arial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‹N›</a:t>
            </a:fld>
            <a:endParaRPr lang="it-IT" altLang="it-IT" sz="750" b="0" u="none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673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-PPTLG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643" y="273845"/>
            <a:ext cx="7833600" cy="342900"/>
          </a:xfrm>
        </p:spPr>
        <p:txBody>
          <a:bodyPr>
            <a:noAutofit/>
          </a:bodyPr>
          <a:lstStyle>
            <a:lvl1pPr>
              <a:defRPr sz="2390" b="1" baseline="0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5925" y="1788912"/>
            <a:ext cx="7200000" cy="2693445"/>
          </a:xfrm>
        </p:spPr>
        <p:txBody>
          <a:bodyPr>
            <a:noAutofit/>
          </a:bodyPr>
          <a:lstStyle>
            <a:lvl1pPr>
              <a:defRPr sz="1594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403186" y="788390"/>
            <a:ext cx="8349427" cy="482147"/>
          </a:xfrm>
        </p:spPr>
        <p:txBody>
          <a:bodyPr>
            <a:noAutofit/>
          </a:bodyPr>
          <a:lstStyle>
            <a:lvl1pPr marL="0" indent="0">
              <a:buClr>
                <a:srgbClr val="003A79"/>
              </a:buClr>
              <a:buSzPct val="190000"/>
              <a:buFontTx/>
              <a:buNone/>
              <a:tabLst/>
              <a:defRPr sz="1594" baseline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403594" y="4574928"/>
            <a:ext cx="3985427" cy="1685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96" i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3563888" y="1394555"/>
            <a:ext cx="2374899" cy="2703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94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104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4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4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4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="" xmlns:a16="http://schemas.microsoft.com/office/drawing/2014/main" id="{A794F97B-A116-42E7-9FFA-9855CE3EFC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3266-C671-4701-A25A-1897A86E3BCA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86896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DBE0D2A-6FAC-4E36-947C-09E10E28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E0B5D87-FD50-41B3-A204-81539B18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11B3987-BED4-444E-B531-ADAF3B29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801F-029B-4CD5-9EDE-F61B117971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1756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-PPTLG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1" y="1163908"/>
            <a:ext cx="8049600" cy="3283200"/>
          </a:xfrm>
        </p:spPr>
        <p:txBody>
          <a:bodyPr>
            <a:noAutofit/>
          </a:bodyPr>
          <a:lstStyle>
            <a:lvl1pPr>
              <a:defRPr sz="15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3384776" y="809017"/>
            <a:ext cx="2347812" cy="2698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94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1"/>
          </p:nvPr>
        </p:nvSpPr>
        <p:spPr>
          <a:xfrm>
            <a:off x="643782" y="4520386"/>
            <a:ext cx="4981698" cy="17248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itolo 1"/>
          <p:cNvSpPr>
            <a:spLocks noGrp="1"/>
          </p:cNvSpPr>
          <p:nvPr>
            <p:ph type="title"/>
          </p:nvPr>
        </p:nvSpPr>
        <p:spPr>
          <a:xfrm>
            <a:off x="407271" y="259802"/>
            <a:ext cx="7833600" cy="342900"/>
          </a:xfrm>
        </p:spPr>
        <p:txBody>
          <a:bodyPr>
            <a:noAutofit/>
          </a:bodyPr>
          <a:lstStyle>
            <a:lvl1pPr>
              <a:defRPr sz="2390" b="1" baseline="0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D1FFAD5-FFA2-4BAE-8E73-5F809D8E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B6FD-AFA0-4B98-AF33-17B60FCDC3C7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411362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-PPT-2Chart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266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NewSlideContent"/>
          <p:cNvSpPr>
            <a:spLocks noGrp="1"/>
          </p:cNvSpPr>
          <p:nvPr>
            <p:ph idx="1"/>
          </p:nvPr>
        </p:nvSpPr>
        <p:spPr>
          <a:xfrm>
            <a:off x="570298" y="1584609"/>
            <a:ext cx="4039200" cy="2700000"/>
          </a:xfrm>
        </p:spPr>
        <p:txBody>
          <a:bodyPr>
            <a:noAutofit/>
          </a:bodyPr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3"/>
          </p:nvPr>
        </p:nvSpPr>
        <p:spPr>
          <a:xfrm>
            <a:off x="4746059" y="1584609"/>
            <a:ext cx="4039200" cy="2700000"/>
          </a:xfrm>
        </p:spPr>
        <p:txBody>
          <a:bodyPr>
            <a:noAutofit/>
          </a:bodyPr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7" name="Segnaposto contenuto 13"/>
          <p:cNvSpPr>
            <a:spLocks noGrp="1"/>
          </p:cNvSpPr>
          <p:nvPr>
            <p:ph sz="quarter" idx="11"/>
          </p:nvPr>
        </p:nvSpPr>
        <p:spPr>
          <a:xfrm>
            <a:off x="570299" y="4388817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8" name="Segnaposto contenuto 13"/>
          <p:cNvSpPr>
            <a:spLocks noGrp="1"/>
          </p:cNvSpPr>
          <p:nvPr>
            <p:ph sz="quarter" idx="14"/>
          </p:nvPr>
        </p:nvSpPr>
        <p:spPr>
          <a:xfrm>
            <a:off x="4738973" y="4377348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1507849" y="1190724"/>
            <a:ext cx="2347812" cy="269879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Segnaposto testo 6"/>
          <p:cNvSpPr>
            <a:spLocks noGrp="1"/>
          </p:cNvSpPr>
          <p:nvPr>
            <p:ph type="body" sz="quarter" idx="15"/>
          </p:nvPr>
        </p:nvSpPr>
        <p:spPr>
          <a:xfrm>
            <a:off x="5493729" y="1190724"/>
            <a:ext cx="2347812" cy="269879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4C8A2F1D-2769-46CF-AC43-A12C4E26AA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24AF-8CE6-4FDD-935A-39A6189B316C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120855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-PPT-2ChartWith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266" y="273845"/>
            <a:ext cx="7833600" cy="342900"/>
          </a:xfrm>
        </p:spPr>
        <p:txBody>
          <a:bodyPr>
            <a:noAutofit/>
          </a:bodyPr>
          <a:lstStyle>
            <a:lvl1pPr>
              <a:defRPr sz="2390" b="1" baseline="0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0298" y="1967218"/>
            <a:ext cx="4039200" cy="243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3"/>
          </p:nvPr>
        </p:nvSpPr>
        <p:spPr>
          <a:xfrm>
            <a:off x="4746059" y="1967218"/>
            <a:ext cx="4039200" cy="243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8" name="Segnaposto contenuto 13"/>
          <p:cNvSpPr>
            <a:spLocks noGrp="1"/>
          </p:cNvSpPr>
          <p:nvPr>
            <p:ph sz="quarter" idx="11"/>
          </p:nvPr>
        </p:nvSpPr>
        <p:spPr>
          <a:xfrm>
            <a:off x="570299" y="4423016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Segnaposto contenuto 13"/>
          <p:cNvSpPr>
            <a:spLocks noGrp="1"/>
          </p:cNvSpPr>
          <p:nvPr>
            <p:ph sz="quarter" idx="14"/>
          </p:nvPr>
        </p:nvSpPr>
        <p:spPr>
          <a:xfrm>
            <a:off x="4746059" y="4436744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1325054" y="1608748"/>
            <a:ext cx="2347812" cy="269879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1" name="Segnaposto testo 6"/>
          <p:cNvSpPr>
            <a:spLocks noGrp="1"/>
          </p:cNvSpPr>
          <p:nvPr>
            <p:ph type="body" sz="quarter" idx="15"/>
          </p:nvPr>
        </p:nvSpPr>
        <p:spPr>
          <a:xfrm>
            <a:off x="5500814" y="1601570"/>
            <a:ext cx="2347812" cy="269879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Segnaposto testo 14"/>
          <p:cNvSpPr>
            <a:spLocks noGrp="1"/>
          </p:cNvSpPr>
          <p:nvPr>
            <p:ph type="body" sz="quarter" idx="16"/>
          </p:nvPr>
        </p:nvSpPr>
        <p:spPr>
          <a:xfrm>
            <a:off x="403189" y="788390"/>
            <a:ext cx="8382069" cy="482147"/>
          </a:xfrm>
        </p:spPr>
        <p:txBody>
          <a:bodyPr>
            <a:noAutofit/>
          </a:bodyPr>
          <a:lstStyle>
            <a:lvl1pPr marL="0" indent="0">
              <a:buClr>
                <a:srgbClr val="003A79"/>
              </a:buClr>
              <a:buSzPct val="130000"/>
              <a:buFontTx/>
              <a:buNone/>
              <a:defRPr sz="1594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1EE22EC5-5FFB-4CCC-A37B-C540013B66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8D4F-A368-4207-A197-59E81036158B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1297244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e contenuto-PPT-1Chart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39480924-8313-403B-87DE-A446158E83AD}"/>
              </a:ext>
            </a:extLst>
          </p:cNvPr>
          <p:cNvSpPr/>
          <p:nvPr userDrawn="1"/>
        </p:nvSpPr>
        <p:spPr>
          <a:xfrm rot="20968961">
            <a:off x="5113338" y="1563688"/>
            <a:ext cx="3617912" cy="2484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012" dirty="0">
              <a:solidFill>
                <a:srgbClr val="003A7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271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NewSlide"/>
          <p:cNvSpPr>
            <a:spLocks noGrp="1"/>
          </p:cNvSpPr>
          <p:nvPr>
            <p:ph idx="1"/>
          </p:nvPr>
        </p:nvSpPr>
        <p:spPr>
          <a:xfrm>
            <a:off x="628651" y="1327463"/>
            <a:ext cx="4039200" cy="297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1305803" y="954500"/>
            <a:ext cx="2347812" cy="269879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Segnaposto contenuto 13"/>
          <p:cNvSpPr>
            <a:spLocks noGrp="1"/>
          </p:cNvSpPr>
          <p:nvPr>
            <p:ph sz="quarter" idx="11"/>
          </p:nvPr>
        </p:nvSpPr>
        <p:spPr>
          <a:xfrm>
            <a:off x="628652" y="4380369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5452484" y="1772140"/>
            <a:ext cx="3009766" cy="2089999"/>
          </a:xfrm>
        </p:spPr>
        <p:txBody>
          <a:bodyPr>
            <a:noAutofit/>
          </a:bodyPr>
          <a:lstStyle>
            <a:lvl1pPr marL="0" indent="0">
              <a:buClr>
                <a:srgbClr val="003A79"/>
              </a:buClr>
              <a:buSzPct val="130000"/>
              <a:buFont typeface="Wingdings" panose="05000000000000000000" pitchFamily="2" charset="2"/>
              <a:buNone/>
              <a:defRPr sz="1594" baseline="0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="" xmlns:a16="http://schemas.microsoft.com/office/drawing/2014/main" id="{43EF8E17-F327-444B-8742-1952B1ABA3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ctr" eaLnBrk="1" hangingPunct="1">
              <a:defRPr sz="996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BF40F7-F7A9-490B-B804-3D2C8309D7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323901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e contenuto-PPT-1Chart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271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NewSlide"/>
          <p:cNvSpPr>
            <a:spLocks noGrp="1"/>
          </p:cNvSpPr>
          <p:nvPr>
            <p:ph idx="1"/>
          </p:nvPr>
        </p:nvSpPr>
        <p:spPr>
          <a:xfrm>
            <a:off x="628651" y="1327463"/>
            <a:ext cx="4039200" cy="297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1305803" y="954500"/>
            <a:ext cx="2347812" cy="269879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Segnaposto contenuto 13"/>
          <p:cNvSpPr>
            <a:spLocks noGrp="1"/>
          </p:cNvSpPr>
          <p:nvPr>
            <p:ph sz="quarter" idx="11"/>
          </p:nvPr>
        </p:nvSpPr>
        <p:spPr>
          <a:xfrm>
            <a:off x="628652" y="4380369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4908886" y="1327463"/>
            <a:ext cx="3650916" cy="2970000"/>
          </a:xfrm>
        </p:spPr>
        <p:txBody>
          <a:bodyPr>
            <a:noAutofit/>
          </a:bodyPr>
          <a:lstStyle>
            <a:lvl1pPr marL="0" indent="0">
              <a:buClr>
                <a:srgbClr val="003A79"/>
              </a:buClr>
              <a:buSzPct val="130000"/>
              <a:buFont typeface="Wingdings" panose="05000000000000000000" pitchFamily="2" charset="2"/>
              <a:buNone/>
              <a:defRPr sz="1594" baseline="0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="" xmlns:a16="http://schemas.microsoft.com/office/drawing/2014/main" id="{E1FA7080-BBD4-4493-86BA-F772E713E2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BBB20-C8F0-4850-A271-BD558A18441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3409561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e contenuto-PPT-1Chart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FB8BE6C6-623D-45C7-ABBB-4FBFC6C9D558}"/>
              </a:ext>
            </a:extLst>
          </p:cNvPr>
          <p:cNvSpPr/>
          <p:nvPr userDrawn="1"/>
        </p:nvSpPr>
        <p:spPr>
          <a:xfrm rot="20968961">
            <a:off x="598488" y="1527175"/>
            <a:ext cx="3619500" cy="2484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01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271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NewSlide"/>
          <p:cNvSpPr>
            <a:spLocks noGrp="1"/>
          </p:cNvSpPr>
          <p:nvPr>
            <p:ph idx="1"/>
          </p:nvPr>
        </p:nvSpPr>
        <p:spPr>
          <a:xfrm>
            <a:off x="4777157" y="1082019"/>
            <a:ext cx="4039200" cy="297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5622851" y="711144"/>
            <a:ext cx="2347812" cy="269879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Segnaposto contenuto 13"/>
          <p:cNvSpPr>
            <a:spLocks noGrp="1"/>
          </p:cNvSpPr>
          <p:nvPr>
            <p:ph sz="quarter" idx="11"/>
          </p:nvPr>
        </p:nvSpPr>
        <p:spPr>
          <a:xfrm>
            <a:off x="4777158" y="4134925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938220" y="1736045"/>
            <a:ext cx="3009766" cy="2089999"/>
          </a:xfrm>
        </p:spPr>
        <p:txBody>
          <a:bodyPr>
            <a:noAutofit/>
          </a:bodyPr>
          <a:lstStyle>
            <a:lvl1pPr marL="0" indent="0">
              <a:buClr>
                <a:srgbClr val="003A79"/>
              </a:buClr>
              <a:buSzPct val="130000"/>
              <a:buFont typeface="Wingdings" panose="05000000000000000000" pitchFamily="2" charset="2"/>
              <a:buNone/>
              <a:defRPr sz="1594" baseline="0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="" xmlns:a16="http://schemas.microsoft.com/office/drawing/2014/main" id="{68B66DDC-4355-42C1-BAF1-3B29E405C5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ctr" eaLnBrk="1" hangingPunct="1">
              <a:defRPr sz="996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A7CD0B-8226-4200-B045-A39D2474D4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364405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e contenuto-PPT-1Chart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271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NewSlide"/>
          <p:cNvSpPr>
            <a:spLocks noGrp="1"/>
          </p:cNvSpPr>
          <p:nvPr>
            <p:ph idx="1"/>
          </p:nvPr>
        </p:nvSpPr>
        <p:spPr>
          <a:xfrm>
            <a:off x="4777157" y="1082019"/>
            <a:ext cx="4039200" cy="297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5622851" y="711144"/>
            <a:ext cx="2347812" cy="269879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Segnaposto contenuto 13"/>
          <p:cNvSpPr>
            <a:spLocks noGrp="1"/>
          </p:cNvSpPr>
          <p:nvPr>
            <p:ph sz="quarter" idx="11"/>
          </p:nvPr>
        </p:nvSpPr>
        <p:spPr>
          <a:xfrm>
            <a:off x="4777158" y="4134925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485834" y="1085519"/>
            <a:ext cx="3720407" cy="2966503"/>
          </a:xfrm>
        </p:spPr>
        <p:txBody>
          <a:bodyPr>
            <a:noAutofit/>
          </a:bodyPr>
          <a:lstStyle>
            <a:lvl1pPr marL="0" indent="0">
              <a:buClr>
                <a:srgbClr val="003A79"/>
              </a:buClr>
              <a:buSzPct val="130000"/>
              <a:buFont typeface="Wingdings" panose="05000000000000000000" pitchFamily="2" charset="2"/>
              <a:buNone/>
              <a:defRPr sz="1594" baseline="0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="" xmlns:a16="http://schemas.microsoft.com/office/drawing/2014/main" id="{8F3DCF99-486D-4186-8BA2-44341F6475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499B-C589-42BF-AFF9-D22363055009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3840718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e contenuto-PPT-4Chart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644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1" y="917243"/>
            <a:ext cx="3960000" cy="162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3"/>
          </p:nvPr>
        </p:nvSpPr>
        <p:spPr>
          <a:xfrm>
            <a:off x="4794252" y="924387"/>
            <a:ext cx="3960000" cy="162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4"/>
          </p:nvPr>
        </p:nvSpPr>
        <p:spPr>
          <a:xfrm>
            <a:off x="628651" y="2927468"/>
            <a:ext cx="3960000" cy="162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8" name="Segnaposto contenuto 2"/>
          <p:cNvSpPr>
            <a:spLocks noGrp="1"/>
          </p:cNvSpPr>
          <p:nvPr>
            <p:ph idx="15"/>
          </p:nvPr>
        </p:nvSpPr>
        <p:spPr>
          <a:xfrm>
            <a:off x="4794252" y="2936777"/>
            <a:ext cx="3960000" cy="162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4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1334678" y="709845"/>
            <a:ext cx="2347812" cy="183772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5512043" y="696801"/>
            <a:ext cx="2347812" cy="178162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Segnaposto testo 6"/>
          <p:cNvSpPr>
            <a:spLocks noGrp="1"/>
          </p:cNvSpPr>
          <p:nvPr>
            <p:ph type="body" sz="quarter" idx="17"/>
          </p:nvPr>
        </p:nvSpPr>
        <p:spPr>
          <a:xfrm>
            <a:off x="1334678" y="2724478"/>
            <a:ext cx="2347812" cy="199891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7" name="Segnaposto testo 6"/>
          <p:cNvSpPr>
            <a:spLocks noGrp="1"/>
          </p:cNvSpPr>
          <p:nvPr>
            <p:ph type="body" sz="quarter" idx="18"/>
          </p:nvPr>
        </p:nvSpPr>
        <p:spPr>
          <a:xfrm>
            <a:off x="5512043" y="2752371"/>
            <a:ext cx="2347812" cy="184407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8" name="Segnaposto contenuto 13"/>
          <p:cNvSpPr>
            <a:spLocks noGrp="1"/>
          </p:cNvSpPr>
          <p:nvPr>
            <p:ph sz="quarter" idx="11"/>
          </p:nvPr>
        </p:nvSpPr>
        <p:spPr>
          <a:xfrm>
            <a:off x="628652" y="2572277"/>
            <a:ext cx="3857324" cy="14400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Segnaposto contenuto 13"/>
          <p:cNvSpPr>
            <a:spLocks noGrp="1"/>
          </p:cNvSpPr>
          <p:nvPr>
            <p:ph sz="quarter" idx="19"/>
          </p:nvPr>
        </p:nvSpPr>
        <p:spPr>
          <a:xfrm>
            <a:off x="4794252" y="2562555"/>
            <a:ext cx="3857324" cy="180990"/>
          </a:xfrm>
        </p:spPr>
        <p:txBody>
          <a:bodyPr>
            <a:noAutofit/>
          </a:bodyPr>
          <a:lstStyle>
            <a:lvl1pPr marL="0" indent="0">
              <a:buNone/>
              <a:defRPr lang="it-IT" sz="996" i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Segnaposto contenuto 13"/>
          <p:cNvSpPr>
            <a:spLocks noGrp="1"/>
          </p:cNvSpPr>
          <p:nvPr>
            <p:ph sz="quarter" idx="20"/>
          </p:nvPr>
        </p:nvSpPr>
        <p:spPr>
          <a:xfrm>
            <a:off x="628652" y="4553427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Segnaposto contenuto 13"/>
          <p:cNvSpPr>
            <a:spLocks noGrp="1"/>
          </p:cNvSpPr>
          <p:nvPr>
            <p:ph sz="quarter" idx="21"/>
          </p:nvPr>
        </p:nvSpPr>
        <p:spPr>
          <a:xfrm>
            <a:off x="4794252" y="4568137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="" xmlns:a16="http://schemas.microsoft.com/office/drawing/2014/main" id="{54A072BF-649B-46DF-B969-808E647FC1D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5CFD-ABCB-4B69-B323-7929A33F2F86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514486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269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1" y="960556"/>
            <a:ext cx="3960000" cy="162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8" name="Segnaposto contenuto 2"/>
          <p:cNvSpPr>
            <a:spLocks noGrp="1"/>
          </p:cNvSpPr>
          <p:nvPr>
            <p:ph idx="15"/>
          </p:nvPr>
        </p:nvSpPr>
        <p:spPr>
          <a:xfrm>
            <a:off x="4794252" y="2936777"/>
            <a:ext cx="3960000" cy="162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1334678" y="709845"/>
            <a:ext cx="2347812" cy="215677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5625481" y="2686065"/>
            <a:ext cx="2347812" cy="220937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Segnaposto contenuto 13"/>
          <p:cNvSpPr>
            <a:spLocks noGrp="1"/>
          </p:cNvSpPr>
          <p:nvPr>
            <p:ph sz="quarter" idx="11"/>
          </p:nvPr>
        </p:nvSpPr>
        <p:spPr>
          <a:xfrm>
            <a:off x="628652" y="2615590"/>
            <a:ext cx="3857324" cy="14400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7" name="Segnaposto contenuto 13"/>
          <p:cNvSpPr>
            <a:spLocks noGrp="1"/>
          </p:cNvSpPr>
          <p:nvPr>
            <p:ph sz="quarter" idx="17"/>
          </p:nvPr>
        </p:nvSpPr>
        <p:spPr>
          <a:xfrm>
            <a:off x="4794252" y="4586552"/>
            <a:ext cx="3857324" cy="14400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4812635" y="973739"/>
            <a:ext cx="3936733" cy="1598540"/>
          </a:xfrm>
        </p:spPr>
        <p:txBody>
          <a:bodyPr>
            <a:noAutofit/>
          </a:bodyPr>
          <a:lstStyle>
            <a:lvl1pPr marL="96440" indent="-96440">
              <a:buClr>
                <a:srgbClr val="003A79"/>
              </a:buClr>
              <a:buSzPct val="130000"/>
              <a:buFont typeface="Wingdings" panose="05000000000000000000" pitchFamily="2" charset="2"/>
              <a:buChar char="§"/>
              <a:defRPr sz="1594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7" name="Segnaposto testo 4"/>
          <p:cNvSpPr>
            <a:spLocks noGrp="1"/>
          </p:cNvSpPr>
          <p:nvPr>
            <p:ph type="body" sz="quarter" idx="18"/>
          </p:nvPr>
        </p:nvSpPr>
        <p:spPr>
          <a:xfrm>
            <a:off x="624976" y="2936779"/>
            <a:ext cx="3963675" cy="1598540"/>
          </a:xfrm>
        </p:spPr>
        <p:txBody>
          <a:bodyPr>
            <a:noAutofit/>
          </a:bodyPr>
          <a:lstStyle>
            <a:lvl1pPr marL="96440" indent="-96440">
              <a:buClr>
                <a:srgbClr val="003A79"/>
              </a:buClr>
              <a:buSzPct val="130000"/>
              <a:buFont typeface="Wingdings" panose="05000000000000000000" pitchFamily="2" charset="2"/>
              <a:buChar char="§"/>
              <a:defRPr sz="1594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="" xmlns:a16="http://schemas.microsoft.com/office/drawing/2014/main" id="{7BA36FDE-76E5-4F52-A8C6-61CDB5D804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3122-8066-4F02-9758-931FA67D8610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4195734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266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0298" y="2810180"/>
            <a:ext cx="3960000" cy="162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3"/>
          </p:nvPr>
        </p:nvSpPr>
        <p:spPr>
          <a:xfrm>
            <a:off x="4746058" y="2817324"/>
            <a:ext cx="3960000" cy="162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8" name="Segnaposto testo 14"/>
          <p:cNvSpPr>
            <a:spLocks noGrp="1"/>
          </p:cNvSpPr>
          <p:nvPr>
            <p:ph type="body" sz="quarter" idx="16"/>
          </p:nvPr>
        </p:nvSpPr>
        <p:spPr>
          <a:xfrm>
            <a:off x="403192" y="788390"/>
            <a:ext cx="8355719" cy="482147"/>
          </a:xfrm>
        </p:spPr>
        <p:txBody>
          <a:bodyPr>
            <a:noAutofit/>
          </a:bodyPr>
          <a:lstStyle>
            <a:lvl1pPr marL="0" indent="0">
              <a:buClr>
                <a:srgbClr val="003A79"/>
              </a:buClr>
              <a:buSzPct val="130000"/>
              <a:buFont typeface="Wingdings" panose="05000000000000000000" pitchFamily="2" charset="2"/>
              <a:buNone/>
              <a:defRPr sz="1394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9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1305803" y="2484918"/>
            <a:ext cx="2347812" cy="269879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Segnaposto testo 6"/>
          <p:cNvSpPr>
            <a:spLocks noGrp="1"/>
          </p:cNvSpPr>
          <p:nvPr>
            <p:ph type="body" sz="quarter" idx="17"/>
          </p:nvPr>
        </p:nvSpPr>
        <p:spPr>
          <a:xfrm>
            <a:off x="5552152" y="2484917"/>
            <a:ext cx="2347812" cy="269879"/>
          </a:xfrm>
        </p:spPr>
        <p:txBody>
          <a:bodyPr>
            <a:noAutofit/>
          </a:bodyPr>
          <a:lstStyle>
            <a:lvl1pPr marL="0" indent="0" algn="ctr">
              <a:buNone/>
              <a:defRPr sz="1295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1" name="Segnaposto contenuto 13"/>
          <p:cNvSpPr>
            <a:spLocks noGrp="1"/>
          </p:cNvSpPr>
          <p:nvPr>
            <p:ph sz="quarter" idx="20"/>
          </p:nvPr>
        </p:nvSpPr>
        <p:spPr>
          <a:xfrm>
            <a:off x="628652" y="4553427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Segnaposto contenuto 13"/>
          <p:cNvSpPr>
            <a:spLocks noGrp="1"/>
          </p:cNvSpPr>
          <p:nvPr>
            <p:ph sz="quarter" idx="21"/>
          </p:nvPr>
        </p:nvSpPr>
        <p:spPr>
          <a:xfrm>
            <a:off x="4746059" y="4551720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81B07D04-92B0-40AD-AD74-452CB57B22C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EA79-3F7A-4031-A8C5-4397DAD486F1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398464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826603E-67B7-4220-9B88-4D46BD97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73BF997-B54A-4DCD-B165-878220EE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10304A2-7BF6-4922-A82A-10D662C9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FD1F-0FDA-4ABD-B5D7-810E0BCC1A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72030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269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3" y="1050403"/>
            <a:ext cx="8049600" cy="32832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3371546" y="780527"/>
            <a:ext cx="2347812" cy="269879"/>
          </a:xfrm>
        </p:spPr>
        <p:txBody>
          <a:bodyPr>
            <a:noAutofit/>
          </a:bodyPr>
          <a:lstStyle>
            <a:lvl1pPr marL="0" indent="0" algn="ctr">
              <a:buNone/>
              <a:defRPr sz="1394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20"/>
          </p:nvPr>
        </p:nvSpPr>
        <p:spPr>
          <a:xfrm>
            <a:off x="570299" y="4477155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2BA13BD-F771-42A0-A507-AC17623B619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0048-99E6-4E8A-B4A1-37D948563425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3737766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266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001" y="1994363"/>
            <a:ext cx="7920000" cy="2430000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3371546" y="1685985"/>
            <a:ext cx="2347812" cy="269879"/>
          </a:xfrm>
        </p:spPr>
        <p:txBody>
          <a:bodyPr>
            <a:noAutofit/>
          </a:bodyPr>
          <a:lstStyle>
            <a:lvl1pPr marL="0" indent="0" algn="ctr">
              <a:buNone/>
              <a:defRPr sz="1394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Segnaposto contenuto 13"/>
          <p:cNvSpPr>
            <a:spLocks noGrp="1"/>
          </p:cNvSpPr>
          <p:nvPr>
            <p:ph sz="quarter" idx="20"/>
          </p:nvPr>
        </p:nvSpPr>
        <p:spPr>
          <a:xfrm>
            <a:off x="612002" y="4510116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Segnaposto testo 14"/>
          <p:cNvSpPr>
            <a:spLocks noGrp="1"/>
          </p:cNvSpPr>
          <p:nvPr>
            <p:ph type="body" sz="quarter" idx="16"/>
          </p:nvPr>
        </p:nvSpPr>
        <p:spPr>
          <a:xfrm>
            <a:off x="403192" y="788390"/>
            <a:ext cx="8349421" cy="482147"/>
          </a:xfrm>
        </p:spPr>
        <p:txBody>
          <a:bodyPr>
            <a:noAutofit/>
          </a:bodyPr>
          <a:lstStyle>
            <a:lvl1pPr marL="0" indent="0">
              <a:buClr>
                <a:srgbClr val="003A79"/>
              </a:buClr>
              <a:buSzPct val="130000"/>
              <a:buFont typeface="Wingdings" panose="05000000000000000000" pitchFamily="2" charset="2"/>
              <a:buNone/>
              <a:defRPr sz="1594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="" xmlns:a16="http://schemas.microsoft.com/office/drawing/2014/main" id="{155834C8-F973-464E-8132-7165590ABC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22D3-A845-45E6-9C47-195BDA2A4A54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3937721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F76BD28D-731C-4B3A-B57F-8A3FDDED0E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5925" y="1954213"/>
            <a:ext cx="419100" cy="420687"/>
          </a:xfrm>
          <a:prstGeom prst="rect">
            <a:avLst/>
          </a:prstGeom>
          <a:solidFill>
            <a:srgbClr val="003A79">
              <a:alpha val="50196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92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C77F24E6-60E2-426A-A832-1E260A693E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7513" y="2638425"/>
            <a:ext cx="417512" cy="414338"/>
          </a:xfrm>
          <a:prstGeom prst="rect">
            <a:avLst/>
          </a:prstGeom>
          <a:solidFill>
            <a:srgbClr val="003A79">
              <a:alpha val="50196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92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="" xmlns:a16="http://schemas.microsoft.com/office/drawing/2014/main" id="{CB167134-C410-4A10-ACC2-CB4AAFA0D1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5925" y="3297238"/>
            <a:ext cx="419100" cy="419100"/>
          </a:xfrm>
          <a:prstGeom prst="rect">
            <a:avLst/>
          </a:prstGeom>
          <a:solidFill>
            <a:srgbClr val="003A79">
              <a:alpha val="50196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92" b="1" kern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D4DA99D5-C7BB-473E-9EDA-315943E77C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6513"/>
            <a:ext cx="406400" cy="419100"/>
          </a:xfrm>
          <a:prstGeom prst="rect">
            <a:avLst/>
          </a:prstGeom>
          <a:solidFill>
            <a:srgbClr val="003A79">
              <a:alpha val="74902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92" b="1" kern="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="" xmlns:a16="http://schemas.microsoft.com/office/drawing/2014/main" id="{CFBD15C2-B124-4499-8510-8F809813BE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5925" y="3954463"/>
            <a:ext cx="419100" cy="419100"/>
          </a:xfrm>
          <a:prstGeom prst="rect">
            <a:avLst/>
          </a:prstGeom>
          <a:solidFill>
            <a:srgbClr val="003A79">
              <a:alpha val="50196"/>
            </a:srgbClr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992" b="1" kern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07269" y="273845"/>
            <a:ext cx="7833600" cy="342900"/>
          </a:xfrm>
        </p:spPr>
        <p:txBody>
          <a:bodyPr>
            <a:noAutofit/>
          </a:bodyPr>
          <a:lstStyle>
            <a:lvl1pPr>
              <a:defRPr sz="2390" b="1" baseline="0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8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904376" y="1306879"/>
            <a:ext cx="7848237" cy="409523"/>
          </a:xfrm>
          <a:solidFill>
            <a:srgbClr val="003A79">
              <a:alpha val="74902"/>
            </a:srgbClr>
          </a:solidFill>
        </p:spPr>
        <p:txBody>
          <a:bodyPr anchor="ctr">
            <a:noAutofit/>
          </a:bodyPr>
          <a:lstStyle>
            <a:lvl1pPr marL="0" indent="0" algn="l">
              <a:spcBef>
                <a:spcPts val="1012"/>
              </a:spcBef>
              <a:buNone/>
              <a:defRPr sz="1992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Segnaposto testo 6"/>
          <p:cNvSpPr>
            <a:spLocks noGrp="1"/>
          </p:cNvSpPr>
          <p:nvPr>
            <p:ph type="body" sz="quarter" idx="15"/>
          </p:nvPr>
        </p:nvSpPr>
        <p:spPr>
          <a:xfrm>
            <a:off x="910439" y="1959911"/>
            <a:ext cx="7848237" cy="409523"/>
          </a:xfrm>
        </p:spPr>
        <p:txBody>
          <a:bodyPr anchor="ctr">
            <a:noAutofit/>
          </a:bodyPr>
          <a:lstStyle>
            <a:lvl1pPr marL="0" indent="0" algn="l">
              <a:buNone/>
              <a:defRPr sz="1992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910439" y="2639424"/>
            <a:ext cx="7848237" cy="409523"/>
          </a:xfrm>
        </p:spPr>
        <p:txBody>
          <a:bodyPr anchor="ctr">
            <a:noAutofit/>
          </a:bodyPr>
          <a:lstStyle>
            <a:lvl1pPr marL="0" indent="0" algn="l">
              <a:buNone/>
              <a:defRPr sz="1992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1" name="Segnaposto testo 6"/>
          <p:cNvSpPr>
            <a:spLocks noGrp="1"/>
          </p:cNvSpPr>
          <p:nvPr>
            <p:ph type="body" sz="quarter" idx="17"/>
          </p:nvPr>
        </p:nvSpPr>
        <p:spPr>
          <a:xfrm>
            <a:off x="904376" y="3311303"/>
            <a:ext cx="7848237" cy="409523"/>
          </a:xfrm>
        </p:spPr>
        <p:txBody>
          <a:bodyPr anchor="ctr">
            <a:noAutofit/>
          </a:bodyPr>
          <a:lstStyle>
            <a:lvl1pPr marL="0" indent="0" algn="l">
              <a:buNone/>
              <a:defRPr sz="1992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Segnaposto testo 6"/>
          <p:cNvSpPr>
            <a:spLocks noGrp="1"/>
          </p:cNvSpPr>
          <p:nvPr>
            <p:ph type="body" sz="quarter" idx="18"/>
          </p:nvPr>
        </p:nvSpPr>
        <p:spPr>
          <a:xfrm>
            <a:off x="904376" y="3976380"/>
            <a:ext cx="7848237" cy="409523"/>
          </a:xfrm>
        </p:spPr>
        <p:txBody>
          <a:bodyPr anchor="ctr">
            <a:noAutofit/>
          </a:bodyPr>
          <a:lstStyle>
            <a:lvl1pPr marL="0" indent="0" algn="l">
              <a:buNone/>
              <a:defRPr sz="1992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AB232B5A-60A3-4730-98B9-CBE6E3EB671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 eaLnBrk="1" hangingPunct="1">
              <a:defRPr sz="996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278632-3015-426B-896F-20C9DA52D9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46340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407266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0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407265" y="720797"/>
            <a:ext cx="8345347" cy="685800"/>
          </a:xfrm>
        </p:spPr>
        <p:txBody>
          <a:bodyPr>
            <a:noAutofit/>
          </a:bodyPr>
          <a:lstStyle>
            <a:lvl1pPr marL="0" indent="0" eaLnBrk="1" fontAlgn="auto" hangingPunct="1">
              <a:spcAft>
                <a:spcPts val="0"/>
              </a:spcAft>
              <a:buFontTx/>
              <a:buNone/>
              <a:defRPr lang="it-IT" sz="1793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="" xmlns:a16="http://schemas.microsoft.com/office/drawing/2014/main" id="{D727E801-6AEE-4943-BDC7-34176930E3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9D4F-2BD0-4637-B8BA-1DEBB833BD5D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3859145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er analisi tec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07266" y="273845"/>
            <a:ext cx="7833600" cy="342900"/>
          </a:xfrm>
        </p:spPr>
        <p:txBody>
          <a:bodyPr>
            <a:noAutofit/>
          </a:bodyPr>
          <a:lstStyle>
            <a:lvl1pPr>
              <a:defRPr sz="2390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5988150" y="798969"/>
            <a:ext cx="2910222" cy="3484959"/>
          </a:xfrm>
        </p:spPr>
        <p:txBody>
          <a:bodyPr>
            <a:noAutofit/>
          </a:bodyPr>
          <a:lstStyle>
            <a:lvl1pPr marL="0" indent="0">
              <a:buClr>
                <a:srgbClr val="003A79"/>
              </a:buClr>
              <a:buSzPct val="130000"/>
              <a:buFont typeface="Wingdings" panose="05000000000000000000" pitchFamily="2" charset="2"/>
              <a:buNone/>
              <a:defRPr sz="1394" baseline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NewSlide"/>
          <p:cNvSpPr>
            <a:spLocks noGrp="1"/>
          </p:cNvSpPr>
          <p:nvPr>
            <p:ph idx="1"/>
          </p:nvPr>
        </p:nvSpPr>
        <p:spPr>
          <a:xfrm>
            <a:off x="407267" y="798969"/>
            <a:ext cx="5185012" cy="3857253"/>
          </a:xfrm>
        </p:spPr>
        <p:txBody>
          <a:bodyPr/>
          <a:lstStyle>
            <a:lvl1pPr>
              <a:defRPr sz="1394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3" name="Segnaposto contenuto 13"/>
          <p:cNvSpPr>
            <a:spLocks noGrp="1"/>
          </p:cNvSpPr>
          <p:nvPr>
            <p:ph sz="quarter" idx="20"/>
          </p:nvPr>
        </p:nvSpPr>
        <p:spPr>
          <a:xfrm>
            <a:off x="407266" y="4726680"/>
            <a:ext cx="3857324" cy="173560"/>
          </a:xfrm>
        </p:spPr>
        <p:txBody>
          <a:bodyPr>
            <a:noAutofit/>
          </a:bodyPr>
          <a:lstStyle>
            <a:lvl1pPr marL="0" indent="0">
              <a:buNone/>
              <a:defRPr sz="996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23C94266-F5EF-41A5-904C-4C599970E4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96" b="1">
                <a:solidFill>
                  <a:srgbClr val="003A7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17903" indent="-16073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42927" indent="-12858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900098" indent="-12858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157269" indent="-12858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414441" indent="-128586" defTabSz="2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671611" indent="-128586" defTabSz="2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928782" indent="-128586" defTabSz="2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185953" indent="-128586" defTabSz="2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DC5065E9-A166-4A1A-8FE7-F75C24D46E91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851339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>
            <a:extLst>
              <a:ext uri="{FF2B5EF4-FFF2-40B4-BE49-F238E27FC236}">
                <a16:creationId xmlns="" xmlns:a16="http://schemas.microsoft.com/office/drawing/2014/main" id="{7FAF7600-1630-4B9C-B70D-2E8ADB861D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40750" y="142875"/>
            <a:ext cx="414338" cy="274638"/>
          </a:xfrm>
        </p:spPr>
        <p:txBody>
          <a:bodyPr/>
          <a:lstStyle>
            <a:lvl1pPr algn="ctr" eaLnBrk="1" hangingPunct="1">
              <a:defRPr sz="996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360324-9239-43CB-A1A7-697AEDA395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97583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="" xmlns:a16="http://schemas.microsoft.com/office/drawing/2014/main" id="{5DBC9A58-B9E8-42CF-B7EE-02B2DBC1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="" xmlns:a16="http://schemas.microsoft.com/office/drawing/2014/main" id="{3695BB02-9872-43C2-BFB7-D11D4298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="" xmlns:a16="http://schemas.microsoft.com/office/drawing/2014/main" id="{021E6FC9-30F7-4C52-907F-F9EC7ECA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40C3-E0E9-46F9-9B75-EB649CA378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8153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67" indent="0">
              <a:buNone/>
              <a:defRPr sz="1600" b="1"/>
            </a:lvl4pPr>
            <a:lvl5pPr marL="1827956" indent="0">
              <a:buNone/>
              <a:defRPr sz="1600" b="1"/>
            </a:lvl5pPr>
            <a:lvl6pPr marL="2284944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920" indent="0">
              <a:buNone/>
              <a:defRPr sz="1600" b="1"/>
            </a:lvl8pPr>
            <a:lvl9pPr marL="36559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4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67" indent="0">
              <a:buNone/>
              <a:defRPr sz="1600" b="1"/>
            </a:lvl4pPr>
            <a:lvl5pPr marL="1827956" indent="0">
              <a:buNone/>
              <a:defRPr sz="1600" b="1"/>
            </a:lvl5pPr>
            <a:lvl6pPr marL="2284944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920" indent="0">
              <a:buNone/>
              <a:defRPr sz="1600" b="1"/>
            </a:lvl8pPr>
            <a:lvl9pPr marL="36559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="" xmlns:a16="http://schemas.microsoft.com/office/drawing/2014/main" id="{D4C656C1-8F95-4E2B-867B-491923B1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="" xmlns:a16="http://schemas.microsoft.com/office/drawing/2014/main" id="{CDF65679-1C5E-4BD7-B2AF-A1B5A8F0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="" xmlns:a16="http://schemas.microsoft.com/office/drawing/2014/main" id="{42169A62-EB7D-4604-8165-D88BF7B6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D6B5-04C7-406C-A16B-5F0D7E295D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5044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="" xmlns:a16="http://schemas.microsoft.com/office/drawing/2014/main" id="{84B01015-BA10-440B-A6CB-4384D780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="" xmlns:a16="http://schemas.microsoft.com/office/drawing/2014/main" id="{2A55D39E-26E5-4798-A73F-958D42F2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="" xmlns:a16="http://schemas.microsoft.com/office/drawing/2014/main" id="{D4C215CE-1552-40B0-85D0-7F468997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FE9D-7B65-4202-B236-33AF19A95B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012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="" xmlns:a16="http://schemas.microsoft.com/office/drawing/2014/main" id="{240AADBE-64E7-49A7-8B4C-369536E30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651375"/>
            <a:ext cx="900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4" descr="INTESA_SANPAOLO white.png">
            <a:extLst>
              <a:ext uri="{FF2B5EF4-FFF2-40B4-BE49-F238E27FC236}">
                <a16:creationId xmlns="" xmlns:a16="http://schemas.microsoft.com/office/drawing/2014/main" id="{37A3266D-F347-4004-BB63-B23B4C2742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88" y="4732338"/>
            <a:ext cx="2054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1">
            <a:extLst>
              <a:ext uri="{FF2B5EF4-FFF2-40B4-BE49-F238E27FC236}">
                <a16:creationId xmlns="" xmlns:a16="http://schemas.microsoft.com/office/drawing/2014/main" id="{EF6AAADB-CB86-44B6-AC17-93D9F6B6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4BD116B3-0E8F-45DF-84EA-17EBEA9C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3">
            <a:extLst>
              <a:ext uri="{FF2B5EF4-FFF2-40B4-BE49-F238E27FC236}">
                <a16:creationId xmlns="" xmlns:a16="http://schemas.microsoft.com/office/drawing/2014/main" id="{281010D5-3751-4D9F-B10D-5868331E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96BA-E93B-470A-BC17-B91B3575E1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6730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8" y="1076334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86" indent="0">
              <a:buNone/>
              <a:defRPr sz="1200"/>
            </a:lvl2pPr>
            <a:lvl3pPr marL="913977" indent="0">
              <a:buNone/>
              <a:defRPr sz="1000"/>
            </a:lvl3pPr>
            <a:lvl4pPr marL="1370967" indent="0">
              <a:buNone/>
              <a:defRPr sz="900"/>
            </a:lvl4pPr>
            <a:lvl5pPr marL="1827956" indent="0">
              <a:buNone/>
              <a:defRPr sz="900"/>
            </a:lvl5pPr>
            <a:lvl6pPr marL="2284944" indent="0">
              <a:buNone/>
              <a:defRPr sz="900"/>
            </a:lvl6pPr>
            <a:lvl7pPr marL="2741930" indent="0">
              <a:buNone/>
              <a:defRPr sz="900"/>
            </a:lvl7pPr>
            <a:lvl8pPr marL="3198920" indent="0">
              <a:buNone/>
              <a:defRPr sz="900"/>
            </a:lvl8pPr>
            <a:lvl9pPr marL="36559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="" xmlns:a16="http://schemas.microsoft.com/office/drawing/2014/main" id="{695C04A7-9246-48C0-98F2-AD678828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="" xmlns:a16="http://schemas.microsoft.com/office/drawing/2014/main" id="{A0653A98-BFC4-4D08-976B-DE63AB78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="" xmlns:a16="http://schemas.microsoft.com/office/drawing/2014/main" id="{9EB84F2F-2AED-4889-8327-6569E121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EFFE-BDDF-4368-95AD-72A6768F2B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020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6" indent="0">
              <a:buNone/>
              <a:defRPr sz="2800"/>
            </a:lvl2pPr>
            <a:lvl3pPr marL="913977" indent="0">
              <a:buNone/>
              <a:defRPr sz="2400"/>
            </a:lvl3pPr>
            <a:lvl4pPr marL="1370967" indent="0">
              <a:buNone/>
              <a:defRPr sz="2000"/>
            </a:lvl4pPr>
            <a:lvl5pPr marL="1827956" indent="0">
              <a:buNone/>
              <a:defRPr sz="2000"/>
            </a:lvl5pPr>
            <a:lvl6pPr marL="2284944" indent="0">
              <a:buNone/>
              <a:defRPr sz="2000"/>
            </a:lvl6pPr>
            <a:lvl7pPr marL="2741930" indent="0">
              <a:buNone/>
              <a:defRPr sz="2000"/>
            </a:lvl7pPr>
            <a:lvl8pPr marL="3198920" indent="0">
              <a:buNone/>
              <a:defRPr sz="2000"/>
            </a:lvl8pPr>
            <a:lvl9pPr marL="365590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86" indent="0">
              <a:buNone/>
              <a:defRPr sz="1200"/>
            </a:lvl2pPr>
            <a:lvl3pPr marL="913977" indent="0">
              <a:buNone/>
              <a:defRPr sz="1000"/>
            </a:lvl3pPr>
            <a:lvl4pPr marL="1370967" indent="0">
              <a:buNone/>
              <a:defRPr sz="900"/>
            </a:lvl4pPr>
            <a:lvl5pPr marL="1827956" indent="0">
              <a:buNone/>
              <a:defRPr sz="900"/>
            </a:lvl5pPr>
            <a:lvl6pPr marL="2284944" indent="0">
              <a:buNone/>
              <a:defRPr sz="900"/>
            </a:lvl6pPr>
            <a:lvl7pPr marL="2741930" indent="0">
              <a:buNone/>
              <a:defRPr sz="900"/>
            </a:lvl7pPr>
            <a:lvl8pPr marL="3198920" indent="0">
              <a:buNone/>
              <a:defRPr sz="900"/>
            </a:lvl8pPr>
            <a:lvl9pPr marL="36559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="" xmlns:a16="http://schemas.microsoft.com/office/drawing/2014/main" id="{20C60663-0236-4A23-B7A7-094EC586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="" xmlns:a16="http://schemas.microsoft.com/office/drawing/2014/main" id="{3B0C8200-91EE-497E-8DCD-9AC0E316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="" xmlns:a16="http://schemas.microsoft.com/office/drawing/2014/main" id="{296F28A2-BDAC-4871-9B6C-6EA3205D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572E-CC16-40AE-9DA1-124C43065D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5780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="" xmlns:a16="http://schemas.microsoft.com/office/drawing/2014/main" id="{0C7C24E5-DA70-48CB-93D4-902E4E4E5C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="" xmlns:a16="http://schemas.microsoft.com/office/drawing/2014/main" id="{2D988A14-FD14-49FC-AD4D-73CC27F42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/>
              <a:t>Fare clic per modificare stili del testo dello schema</a:t>
            </a:r>
          </a:p>
          <a:p>
            <a:pPr lvl="1"/>
            <a:r>
              <a:rPr lang="it-IT" altLang="en-US" dirty="0"/>
              <a:t>Secondo livello</a:t>
            </a:r>
          </a:p>
          <a:p>
            <a:pPr lvl="2"/>
            <a:r>
              <a:rPr lang="it-IT" altLang="en-US" dirty="0"/>
              <a:t>Terzo livello</a:t>
            </a:r>
          </a:p>
          <a:p>
            <a:pPr lvl="3"/>
            <a:r>
              <a:rPr lang="it-IT" altLang="en-US" dirty="0"/>
              <a:t>Quarto livello</a:t>
            </a:r>
          </a:p>
          <a:p>
            <a:pPr lvl="4"/>
            <a:r>
              <a:rPr lang="it-IT" altLang="en-US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197DD4CC-64C7-4D08-A50E-086D807A6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399" tIns="45699" rIns="91399" bIns="45699" rtlCol="0" anchor="ctr"/>
          <a:lstStyle>
            <a:lvl1pPr algn="l" defTabSz="9139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64A5D42-2906-44E7-AE59-7A1AC4A03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399" tIns="45699" rIns="91399" bIns="45699" rtlCol="0" anchor="ctr"/>
          <a:lstStyle>
            <a:lvl1pPr algn="ctr" defTabSz="9139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A896477-AD09-41C8-812E-BF0E1C528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76E28-DA06-4259-9A8F-A8582AF65B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49" r:id="rId7"/>
    <p:sldLayoutId id="2147484933" r:id="rId8"/>
    <p:sldLayoutId id="2147484934" r:id="rId9"/>
    <p:sldLayoutId id="2147484950" r:id="rId10"/>
    <p:sldLayoutId id="2147484935" r:id="rId11"/>
    <p:sldLayoutId id="2147484951" r:id="rId12"/>
    <p:sldLayoutId id="2147484952" r:id="rId13"/>
    <p:sldLayoutId id="2147484954" r:id="rId14"/>
    <p:sldLayoutId id="2147484960" r:id="rId15"/>
    <p:sldLayoutId id="2147484961" r:id="rId16"/>
    <p:sldLayoutId id="2147484962" r:id="rId17"/>
    <p:sldLayoutId id="2147484963" r:id="rId18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38" indent="-22849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28" indent="-22849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18" indent="-22849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04" indent="-22849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6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0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>
            <a:extLst>
              <a:ext uri="{FF2B5EF4-FFF2-40B4-BE49-F238E27FC236}">
                <a16:creationId xmlns="" xmlns:a16="http://schemas.microsoft.com/office/drawing/2014/main" id="{93E056C6-5EC7-47C9-ABA7-F35A79ACFE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Segnaposto testo 2">
            <a:extLst>
              <a:ext uri="{FF2B5EF4-FFF2-40B4-BE49-F238E27FC236}">
                <a16:creationId xmlns="" xmlns:a16="http://schemas.microsoft.com/office/drawing/2014/main" id="{0490E6C7-B692-43CB-A086-F47FE086D1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="" xmlns:a16="http://schemas.microsoft.com/office/drawing/2014/main" id="{984F1DD4-74B0-4AAC-80F7-5ED1D784A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9800" y="134938"/>
            <a:ext cx="414338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96" b="1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58B022-9750-4D11-A3D7-9572D4338DA2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  <p:pic>
        <p:nvPicPr>
          <p:cNvPr id="2053" name="Immagine 19" descr="INTESA_SANPAOLO white.png">
            <a:extLst>
              <a:ext uri="{FF2B5EF4-FFF2-40B4-BE49-F238E27FC236}">
                <a16:creationId xmlns="" xmlns:a16="http://schemas.microsoft.com/office/drawing/2014/main" id="{463B8FD7-E3E3-4274-A722-064681E9465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4733925"/>
            <a:ext cx="15509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36" r:id="rId1"/>
    <p:sldLayoutId id="2147484937" r:id="rId2"/>
    <p:sldLayoutId id="2147484938" r:id="rId3"/>
    <p:sldLayoutId id="2147484939" r:id="rId4"/>
    <p:sldLayoutId id="2147484955" r:id="rId5"/>
    <p:sldLayoutId id="2147484940" r:id="rId6"/>
    <p:sldLayoutId id="2147484956" r:id="rId7"/>
    <p:sldLayoutId id="2147484941" r:id="rId8"/>
    <p:sldLayoutId id="2147484942" r:id="rId9"/>
    <p:sldLayoutId id="2147484943" r:id="rId10"/>
    <p:sldLayoutId id="2147484944" r:id="rId11"/>
    <p:sldLayoutId id="2147484945" r:id="rId12"/>
    <p:sldLayoutId id="2147484946" r:id="rId13"/>
    <p:sldLayoutId id="2147484957" r:id="rId14"/>
    <p:sldLayoutId id="2147484947" r:id="rId15"/>
    <p:sldLayoutId id="2147484958" r:id="rId16"/>
    <p:sldLayoutId id="2147484959" r:id="rId17"/>
  </p:sldLayoutIdLst>
  <p:hf hdr="0" ftr="0" dt="0"/>
  <p:txStyles>
    <p:titleStyle>
      <a:lvl1pPr algn="l" defTabSz="909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909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entury Gothic" panose="020B0502020202020204" pitchFamily="34" charset="0"/>
        </a:defRPr>
      </a:lvl2pPr>
      <a:lvl3pPr algn="l" defTabSz="909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entury Gothic" panose="020B0502020202020204" pitchFamily="34" charset="0"/>
        </a:defRPr>
      </a:lvl3pPr>
      <a:lvl4pPr algn="l" defTabSz="909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entury Gothic" panose="020B0502020202020204" pitchFamily="34" charset="0"/>
        </a:defRPr>
      </a:lvl4pPr>
      <a:lvl5pPr algn="l" defTabSz="909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909638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909638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909638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909638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7013" indent="-227013" algn="l" defTabSz="90963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2625" indent="-227013" algn="l" defTabSz="90963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38238" indent="-227013" algn="l" defTabSz="90963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92263" indent="-227013" algn="l" defTabSz="90963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47875" indent="-227013" algn="l" defTabSz="90963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04542" indent="-227686" algn="l" defTabSz="91074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6pPr>
      <a:lvl7pPr marL="2959913" indent="-227686" algn="l" defTabSz="91074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7pPr>
      <a:lvl8pPr marL="3415284" indent="-227686" algn="l" defTabSz="91074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8pPr>
      <a:lvl9pPr marL="3870655" indent="-227686" algn="l" defTabSz="91074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1pPr>
      <a:lvl2pPr marL="455371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910742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366114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4pPr>
      <a:lvl5pPr marL="1821485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5pPr>
      <a:lvl6pPr marL="2276856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6pPr>
      <a:lvl7pPr marL="2732227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7pPr>
      <a:lvl8pPr marL="3187598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8pPr>
      <a:lvl9pPr marL="364297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="" xmlns:a16="http://schemas.microsoft.com/office/drawing/2014/main" id="{17FB6E5A-FE91-4F84-B5DF-18E784127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0" y="1246490"/>
            <a:ext cx="7632079" cy="200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913977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3200" b="1" spc="-130" dirty="0">
                <a:solidFill>
                  <a:srgbClr val="003A79"/>
                </a:solidFill>
                <a:latin typeface="Century Gothic" pitchFamily="34" charset="0"/>
              </a:rPr>
              <a:t>MATERA 2019</a:t>
            </a:r>
          </a:p>
          <a:p>
            <a:pPr algn="ctr" defTabSz="913977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2400" b="1" spc="-130" dirty="0">
                <a:solidFill>
                  <a:srgbClr val="003A79"/>
                </a:solidFill>
                <a:latin typeface="Century Gothic" pitchFamily="34" charset="0"/>
              </a:rPr>
              <a:t>Impatto economico e sociale.</a:t>
            </a:r>
          </a:p>
          <a:p>
            <a:pPr algn="ctr" defTabSz="913977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2400" b="1" spc="-130" dirty="0">
                <a:solidFill>
                  <a:srgbClr val="003A79"/>
                </a:solidFill>
                <a:latin typeface="Century Gothic" pitchFamily="34" charset="0"/>
              </a:rPr>
              <a:t>Scenari e idee per gestire l'eredità ed il rilancio post Covid-19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2B4B8F69-9D3D-4D4C-95F9-BAE815B681C5}"/>
              </a:ext>
            </a:extLst>
          </p:cNvPr>
          <p:cNvSpPr txBox="1">
            <a:spLocks/>
          </p:cNvSpPr>
          <p:nvPr/>
        </p:nvSpPr>
        <p:spPr>
          <a:xfrm>
            <a:off x="6584356" y="4515966"/>
            <a:ext cx="2554138" cy="333375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Arial"/>
              </a:rPr>
              <a:t>30 Settembre 2020</a:t>
            </a: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B6CEC30-83C2-44BD-AD1C-32A7972898BD}"/>
              </a:ext>
            </a:extLst>
          </p:cNvPr>
          <p:cNvSpPr txBox="1">
            <a:spLocks/>
          </p:cNvSpPr>
          <p:nvPr/>
        </p:nvSpPr>
        <p:spPr>
          <a:xfrm>
            <a:off x="539552" y="3526405"/>
            <a:ext cx="5256584" cy="592291"/>
          </a:xfrm>
          <a:prstGeom prst="rect">
            <a:avLst/>
          </a:prstGeom>
        </p:spPr>
        <p:txBody>
          <a:bodyPr lIns="0" tIns="0" rIns="0" bIns="0"/>
          <a:lstStyle/>
          <a:p>
            <a:pPr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Arial"/>
              </a:rPr>
              <a:t>Massimo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Arial"/>
              </a:rPr>
              <a:t>Deandreis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Arial"/>
              </a:rPr>
              <a:t> </a:t>
            </a:r>
          </a:p>
          <a:p>
            <a:pPr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Arial"/>
              </a:rPr>
              <a:t>Direttore Generale SRM Services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3A79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… che hanno accresciuto il valore del moltiplicatore turistico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851153" y="595582"/>
            <a:ext cx="3474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Percorso di crescita del Moltiplicatore di presenza</a:t>
            </a:r>
          </a:p>
          <a:p>
            <a:pPr algn="ctr"/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 della città di Matera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588224" y="2946955"/>
            <a:ext cx="21980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su dati vari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="" xmlns:a16="http://schemas.microsoft.com/office/drawing/2014/main" id="{69A9688D-8784-41B1-BA67-7E20DDFCABBB}"/>
              </a:ext>
            </a:extLst>
          </p:cNvPr>
          <p:cNvSpPr txBox="1">
            <a:spLocks/>
          </p:cNvSpPr>
          <p:nvPr/>
        </p:nvSpPr>
        <p:spPr>
          <a:xfrm>
            <a:off x="419310" y="3432002"/>
            <a:ext cx="8473170" cy="1227980"/>
          </a:xfrm>
          <a:prstGeom prst="rect">
            <a:avLst/>
          </a:prstGeom>
        </p:spPr>
        <p:txBody>
          <a:bodyPr/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3A79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Basti pensare infatti che rispetto a quella balneare, l’attrattività culturale incrementa di oltre il 30% il moltiplicatore turistico di un territorio.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3A79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Sotto questo punto di vista Matera, anche rispetto al resto della regione ha un grande potenziale da sfruttare.</a:t>
            </a:r>
            <a:endParaRPr lang="it-IT" sz="1500" dirty="0">
              <a:solidFill>
                <a:srgbClr val="003A79"/>
              </a:solidFill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="" xmlns:a16="http://schemas.microsoft.com/office/drawing/2014/main" id="{75048080-90CE-422A-9081-5E3E1424D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9536163"/>
              </p:ext>
            </p:extLst>
          </p:nvPr>
        </p:nvGraphicFramePr>
        <p:xfrm>
          <a:off x="419310" y="812299"/>
          <a:ext cx="4008675" cy="237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CA184EA-6512-4322-A446-8EC28ED8FAE4}"/>
              </a:ext>
            </a:extLst>
          </p:cNvPr>
          <p:cNvSpPr txBox="1"/>
          <p:nvPr/>
        </p:nvSpPr>
        <p:spPr>
          <a:xfrm>
            <a:off x="-468560" y="636591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Moltiplicatore di presenza. Valori in euro</a:t>
            </a:r>
            <a:endParaRPr lang="en-US" sz="1000" b="1" dirty="0">
              <a:solidFill>
                <a:srgbClr val="003A79"/>
              </a:solidFill>
              <a:latin typeface="Century Gothic" panose="020B0502020202020204" pitchFamily="34" charset="0"/>
              <a:cs typeface="Arial"/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="" xmlns:a16="http://schemas.microsoft.com/office/drawing/2014/main" id="{76501A2D-523E-4C6E-91E6-06F6325383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8571799"/>
              </p:ext>
            </p:extLst>
          </p:nvPr>
        </p:nvGraphicFramePr>
        <p:xfrm>
          <a:off x="4716016" y="1010859"/>
          <a:ext cx="3864659" cy="193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E881C0CB-2690-40CC-BAD2-28710CBAC194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10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39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6C2F80FD-8187-4B3B-A6B9-5BABC3776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962AF7-FAFE-4FE6-977D-16D5C7FA7584}" type="slidenum">
              <a:rPr lang="it-IT" altLang="it-IT" smtClean="0"/>
              <a:pPr>
                <a:defRPr/>
              </a:pPr>
              <a:t>11</a:t>
            </a:fld>
            <a:endParaRPr lang="it-IT" alt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DACC9342-5B5B-4634-A59D-905CE3C35BC2}"/>
              </a:ext>
            </a:extLst>
          </p:cNvPr>
          <p:cNvGrpSpPr/>
          <p:nvPr/>
        </p:nvGrpSpPr>
        <p:grpSpPr>
          <a:xfrm>
            <a:off x="2948157" y="3439714"/>
            <a:ext cx="2873759" cy="770283"/>
            <a:chOff x="1249614" y="3211867"/>
            <a:chExt cx="3140186" cy="842291"/>
          </a:xfrm>
        </p:grpSpPr>
        <p:sp>
          <p:nvSpPr>
            <p:cNvPr id="14" name="Rettangolo con angoli arrotondati 13">
              <a:extLst>
                <a:ext uri="{FF2B5EF4-FFF2-40B4-BE49-F238E27FC236}">
                  <a16:creationId xmlns="" xmlns:a16="http://schemas.microsoft.com/office/drawing/2014/main" id="{6D28EEF3-02DB-4BBB-B552-E85D0222A664}"/>
                </a:ext>
              </a:extLst>
            </p:cNvPr>
            <p:cNvSpPr/>
            <p:nvPr/>
          </p:nvSpPr>
          <p:spPr>
            <a:xfrm>
              <a:off x="1249614" y="3211867"/>
              <a:ext cx="3140186" cy="842291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asellaDiTesto 14">
              <a:extLst>
                <a:ext uri="{FF2B5EF4-FFF2-40B4-BE49-F238E27FC236}">
                  <a16:creationId xmlns="" xmlns:a16="http://schemas.microsoft.com/office/drawing/2014/main" id="{91DFE74B-6088-4183-9C15-BAA7CF684E5C}"/>
                </a:ext>
              </a:extLst>
            </p:cNvPr>
            <p:cNvSpPr txBox="1"/>
            <p:nvPr/>
          </p:nvSpPr>
          <p:spPr>
            <a:xfrm>
              <a:off x="1290731" y="3252984"/>
              <a:ext cx="3057952" cy="76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4673" tIns="133350" rIns="133350" bIns="133350" numCol="1" spcCol="1270" anchor="ctr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3500" kern="1200"/>
            </a:p>
          </p:txBody>
        </p:sp>
      </p:grpSp>
      <p:sp>
        <p:nvSpPr>
          <p:cNvPr id="9" name="Ovale 8">
            <a:extLst>
              <a:ext uri="{FF2B5EF4-FFF2-40B4-BE49-F238E27FC236}">
                <a16:creationId xmlns="" xmlns:a16="http://schemas.microsoft.com/office/drawing/2014/main" id="{FB844FAB-CE50-4041-B3D0-523DE2234EDC}"/>
              </a:ext>
            </a:extLst>
          </p:cNvPr>
          <p:cNvSpPr/>
          <p:nvPr/>
        </p:nvSpPr>
        <p:spPr>
          <a:xfrm>
            <a:off x="5353619" y="3764965"/>
            <a:ext cx="1018581" cy="1021096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it-IT" sz="1700" b="1" dirty="0">
                <a:solidFill>
                  <a:srgbClr val="003A79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+7,6 p.p.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F2E3F6A0-E408-4144-A97A-3A8DF9B7C6E0}"/>
              </a:ext>
            </a:extLst>
          </p:cNvPr>
          <p:cNvGrpSpPr/>
          <p:nvPr/>
        </p:nvGrpSpPr>
        <p:grpSpPr>
          <a:xfrm>
            <a:off x="2843808" y="1751035"/>
            <a:ext cx="2873759" cy="770283"/>
            <a:chOff x="2576855" y="1564376"/>
            <a:chExt cx="3140186" cy="842291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="" xmlns:a16="http://schemas.microsoft.com/office/drawing/2014/main" id="{0B128970-02DB-4BB4-83D4-67699B718AB8}"/>
                </a:ext>
              </a:extLst>
            </p:cNvPr>
            <p:cNvSpPr/>
            <p:nvPr/>
          </p:nvSpPr>
          <p:spPr>
            <a:xfrm>
              <a:off x="2576855" y="1564376"/>
              <a:ext cx="3140186" cy="842291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sellaDiTesto 12">
              <a:extLst>
                <a:ext uri="{FF2B5EF4-FFF2-40B4-BE49-F238E27FC236}">
                  <a16:creationId xmlns="" xmlns:a16="http://schemas.microsoft.com/office/drawing/2014/main" id="{A4600A45-8AFE-4F26-ABB9-ED0D83B40649}"/>
                </a:ext>
              </a:extLst>
            </p:cNvPr>
            <p:cNvSpPr txBox="1"/>
            <p:nvPr/>
          </p:nvSpPr>
          <p:spPr>
            <a:xfrm>
              <a:off x="2617972" y="1605493"/>
              <a:ext cx="3057952" cy="76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4673" tIns="133350" rIns="133350" bIns="133350" numCol="1" spcCol="1270" anchor="ctr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3500" kern="1200"/>
            </a:p>
          </p:txBody>
        </p:sp>
      </p:grpSp>
      <p:sp>
        <p:nvSpPr>
          <p:cNvPr id="11" name="Ovale 10">
            <a:extLst>
              <a:ext uri="{FF2B5EF4-FFF2-40B4-BE49-F238E27FC236}">
                <a16:creationId xmlns="" xmlns:a16="http://schemas.microsoft.com/office/drawing/2014/main" id="{3F9EA923-799F-4FD3-9FB6-6992DFC8BA3C}"/>
              </a:ext>
            </a:extLst>
          </p:cNvPr>
          <p:cNvSpPr/>
          <p:nvPr/>
        </p:nvSpPr>
        <p:spPr>
          <a:xfrm>
            <a:off x="5249271" y="2076285"/>
            <a:ext cx="1018581" cy="1021096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it-IT" sz="1700" b="1" dirty="0">
                <a:solidFill>
                  <a:srgbClr val="003A79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+133 mln</a:t>
            </a:r>
          </a:p>
        </p:txBody>
      </p:sp>
      <p:sp>
        <p:nvSpPr>
          <p:cNvPr id="18" name="Titolo 6">
            <a:extLst>
              <a:ext uri="{FF2B5EF4-FFF2-40B4-BE49-F238E27FC236}">
                <a16:creationId xmlns="" xmlns:a16="http://schemas.microsoft.com/office/drawing/2014/main" id="{849E279D-86DA-4C49-B25F-68129A6D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" y="63649"/>
            <a:ext cx="7808834" cy="826092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Con un impatto economico rilevante soprattutto nell’ultimo anno</a:t>
            </a:r>
            <a:endParaRPr lang="en-GB" sz="2400" dirty="0"/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361F0AD5-5463-40C4-9518-8D1428237027}"/>
              </a:ext>
            </a:extLst>
          </p:cNvPr>
          <p:cNvSpPr txBox="1"/>
          <p:nvPr/>
        </p:nvSpPr>
        <p:spPr>
          <a:xfrm>
            <a:off x="2928538" y="1060029"/>
            <a:ext cx="275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Dal 2015 al 2019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BF0CD92B-20F7-4A97-8327-12423DA87354}"/>
              </a:ext>
            </a:extLst>
          </p:cNvPr>
          <p:cNvSpPr txBox="1"/>
          <p:nvPr/>
        </p:nvSpPr>
        <p:spPr>
          <a:xfrm>
            <a:off x="130736" y="1882577"/>
            <a:ext cx="28361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Valore della filiera turistica complessiva quasi raddoppiato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889A7FF3-F5C6-482D-868A-C670E69F2F65}"/>
              </a:ext>
            </a:extLst>
          </p:cNvPr>
          <p:cNvSpPr txBox="1"/>
          <p:nvPr/>
        </p:nvSpPr>
        <p:spPr>
          <a:xfrm>
            <a:off x="179512" y="3475488"/>
            <a:ext cx="28361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Raddoppia anche il peso della filiera sull’economia della città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EE52392E-C125-45BA-BEAA-0102206AE030}"/>
              </a:ext>
            </a:extLst>
          </p:cNvPr>
          <p:cNvSpPr txBox="1"/>
          <p:nvPr/>
        </p:nvSpPr>
        <p:spPr>
          <a:xfrm>
            <a:off x="2928538" y="1983124"/>
            <a:ext cx="28361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 137 mln a 270 mln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7059E783-5319-4F5C-A53D-0792402E2A3C}"/>
              </a:ext>
            </a:extLst>
          </p:cNvPr>
          <p:cNvSpPr txBox="1"/>
          <p:nvPr/>
        </p:nvSpPr>
        <p:spPr>
          <a:xfrm>
            <a:off x="3032886" y="3650683"/>
            <a:ext cx="28361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Dall’8% al 15,6% del Pil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="" xmlns:a16="http://schemas.microsoft.com/office/drawing/2014/main" id="{85B0C81D-4AEC-418C-841C-2CD072949697}"/>
              </a:ext>
            </a:extLst>
          </p:cNvPr>
          <p:cNvGrpSpPr/>
          <p:nvPr/>
        </p:nvGrpSpPr>
        <p:grpSpPr>
          <a:xfrm>
            <a:off x="6435434" y="1684818"/>
            <a:ext cx="732253" cy="701387"/>
            <a:chOff x="6435434" y="1830577"/>
            <a:chExt cx="732253" cy="701387"/>
          </a:xfrm>
        </p:grpSpPr>
        <p:sp>
          <p:nvSpPr>
            <p:cNvPr id="5" name="Ovale 4">
              <a:extLst>
                <a:ext uri="{FF2B5EF4-FFF2-40B4-BE49-F238E27FC236}">
                  <a16:creationId xmlns="" xmlns:a16="http://schemas.microsoft.com/office/drawing/2014/main" id="{9C859546-186A-49D1-B365-5871E9246210}"/>
                </a:ext>
              </a:extLst>
            </p:cNvPr>
            <p:cNvSpPr/>
            <p:nvPr/>
          </p:nvSpPr>
          <p:spPr>
            <a:xfrm>
              <a:off x="6862450" y="1955539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e 5">
              <a:extLst>
                <a:ext uri="{FF2B5EF4-FFF2-40B4-BE49-F238E27FC236}">
                  <a16:creationId xmlns="" xmlns:a16="http://schemas.microsoft.com/office/drawing/2014/main" id="{48DE4629-52BA-4B3E-9E3C-4EC31C31A5F4}"/>
                </a:ext>
              </a:extLst>
            </p:cNvPr>
            <p:cNvSpPr/>
            <p:nvPr/>
          </p:nvSpPr>
          <p:spPr>
            <a:xfrm>
              <a:off x="6660232" y="2136615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e 6">
              <a:extLst>
                <a:ext uri="{FF2B5EF4-FFF2-40B4-BE49-F238E27FC236}">
                  <a16:creationId xmlns="" xmlns:a16="http://schemas.microsoft.com/office/drawing/2014/main" id="{E5036740-5953-495A-AB75-EFD6605067DE}"/>
                </a:ext>
              </a:extLst>
            </p:cNvPr>
            <p:cNvSpPr/>
            <p:nvPr/>
          </p:nvSpPr>
          <p:spPr>
            <a:xfrm>
              <a:off x="6508231" y="2313573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e 31">
              <a:extLst>
                <a:ext uri="{FF2B5EF4-FFF2-40B4-BE49-F238E27FC236}">
                  <a16:creationId xmlns="" xmlns:a16="http://schemas.microsoft.com/office/drawing/2014/main" id="{F6CA8796-0179-4EC3-A21F-393B7EB61042}"/>
                </a:ext>
              </a:extLst>
            </p:cNvPr>
            <p:cNvSpPr/>
            <p:nvPr/>
          </p:nvSpPr>
          <p:spPr>
            <a:xfrm>
              <a:off x="6458334" y="2072075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e 33">
              <a:extLst>
                <a:ext uri="{FF2B5EF4-FFF2-40B4-BE49-F238E27FC236}">
                  <a16:creationId xmlns="" xmlns:a16="http://schemas.microsoft.com/office/drawing/2014/main" id="{53A4A810-447B-47D0-8C62-54ECB328BAB5}"/>
                </a:ext>
              </a:extLst>
            </p:cNvPr>
            <p:cNvSpPr/>
            <p:nvPr/>
          </p:nvSpPr>
          <p:spPr>
            <a:xfrm>
              <a:off x="6765162" y="2362295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e 35">
              <a:extLst>
                <a:ext uri="{FF2B5EF4-FFF2-40B4-BE49-F238E27FC236}">
                  <a16:creationId xmlns="" xmlns:a16="http://schemas.microsoft.com/office/drawing/2014/main" id="{8F3CFCFC-DC46-4CFB-A90A-FAABE6E0ECF3}"/>
                </a:ext>
              </a:extLst>
            </p:cNvPr>
            <p:cNvSpPr/>
            <p:nvPr/>
          </p:nvSpPr>
          <p:spPr>
            <a:xfrm>
              <a:off x="7022093" y="2386370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e 37">
              <a:extLst>
                <a:ext uri="{FF2B5EF4-FFF2-40B4-BE49-F238E27FC236}">
                  <a16:creationId xmlns="" xmlns:a16="http://schemas.microsoft.com/office/drawing/2014/main" id="{8357AB87-625A-4243-8C8A-8E2050D58AB9}"/>
                </a:ext>
              </a:extLst>
            </p:cNvPr>
            <p:cNvSpPr/>
            <p:nvPr/>
          </p:nvSpPr>
          <p:spPr>
            <a:xfrm>
              <a:off x="6435434" y="1830577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3" name="Gruppo 52">
            <a:extLst>
              <a:ext uri="{FF2B5EF4-FFF2-40B4-BE49-F238E27FC236}">
                <a16:creationId xmlns="" xmlns:a16="http://schemas.microsoft.com/office/drawing/2014/main" id="{786DE742-E1B8-43DC-8BE1-A4FB4CC07410}"/>
              </a:ext>
            </a:extLst>
          </p:cNvPr>
          <p:cNvGrpSpPr/>
          <p:nvPr/>
        </p:nvGrpSpPr>
        <p:grpSpPr>
          <a:xfrm>
            <a:off x="6472595" y="3369333"/>
            <a:ext cx="732253" cy="701387"/>
            <a:chOff x="6472595" y="3545715"/>
            <a:chExt cx="732253" cy="701387"/>
          </a:xfrm>
        </p:grpSpPr>
        <p:sp>
          <p:nvSpPr>
            <p:cNvPr id="40" name="Ovale 39">
              <a:extLst>
                <a:ext uri="{FF2B5EF4-FFF2-40B4-BE49-F238E27FC236}">
                  <a16:creationId xmlns="" xmlns:a16="http://schemas.microsoft.com/office/drawing/2014/main" id="{B05FEEB7-C2E1-43FB-A290-5B588B7C8229}"/>
                </a:ext>
              </a:extLst>
            </p:cNvPr>
            <p:cNvSpPr/>
            <p:nvPr/>
          </p:nvSpPr>
          <p:spPr>
            <a:xfrm>
              <a:off x="6902552" y="3653698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e 41">
              <a:extLst>
                <a:ext uri="{FF2B5EF4-FFF2-40B4-BE49-F238E27FC236}">
                  <a16:creationId xmlns="" xmlns:a16="http://schemas.microsoft.com/office/drawing/2014/main" id="{CF5FDEA9-4B61-4932-B4C6-A29F16C3C4B2}"/>
                </a:ext>
              </a:extLst>
            </p:cNvPr>
            <p:cNvSpPr/>
            <p:nvPr/>
          </p:nvSpPr>
          <p:spPr>
            <a:xfrm>
              <a:off x="6697393" y="3851753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e 43">
              <a:extLst>
                <a:ext uri="{FF2B5EF4-FFF2-40B4-BE49-F238E27FC236}">
                  <a16:creationId xmlns="" xmlns:a16="http://schemas.microsoft.com/office/drawing/2014/main" id="{7DA8955E-F9FD-4898-8524-477BB391B416}"/>
                </a:ext>
              </a:extLst>
            </p:cNvPr>
            <p:cNvSpPr/>
            <p:nvPr/>
          </p:nvSpPr>
          <p:spPr>
            <a:xfrm>
              <a:off x="6545392" y="4028711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e 45">
              <a:extLst>
                <a:ext uri="{FF2B5EF4-FFF2-40B4-BE49-F238E27FC236}">
                  <a16:creationId xmlns="" xmlns:a16="http://schemas.microsoft.com/office/drawing/2014/main" id="{56CD6FEA-A543-4BD2-AA3C-B84A9AFDFFC2}"/>
                </a:ext>
              </a:extLst>
            </p:cNvPr>
            <p:cNvSpPr/>
            <p:nvPr/>
          </p:nvSpPr>
          <p:spPr>
            <a:xfrm>
              <a:off x="6495495" y="3787213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e 47">
              <a:extLst>
                <a:ext uri="{FF2B5EF4-FFF2-40B4-BE49-F238E27FC236}">
                  <a16:creationId xmlns="" xmlns:a16="http://schemas.microsoft.com/office/drawing/2014/main" id="{7D980430-6C10-4BC6-8892-8ADAC5CB5FAD}"/>
                </a:ext>
              </a:extLst>
            </p:cNvPr>
            <p:cNvSpPr/>
            <p:nvPr/>
          </p:nvSpPr>
          <p:spPr>
            <a:xfrm>
              <a:off x="6802323" y="4077433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e 49">
              <a:extLst>
                <a:ext uri="{FF2B5EF4-FFF2-40B4-BE49-F238E27FC236}">
                  <a16:creationId xmlns="" xmlns:a16="http://schemas.microsoft.com/office/drawing/2014/main" id="{CD52AAB5-433E-4B25-82F5-EB76F836AD8E}"/>
                </a:ext>
              </a:extLst>
            </p:cNvPr>
            <p:cNvSpPr/>
            <p:nvPr/>
          </p:nvSpPr>
          <p:spPr>
            <a:xfrm>
              <a:off x="7059254" y="4101508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e 51">
              <a:extLst>
                <a:ext uri="{FF2B5EF4-FFF2-40B4-BE49-F238E27FC236}">
                  <a16:creationId xmlns="" xmlns:a16="http://schemas.microsoft.com/office/drawing/2014/main" id="{8500A20D-5E1F-4B69-B92A-4BD6F0F324C6}"/>
                </a:ext>
              </a:extLst>
            </p:cNvPr>
            <p:cNvSpPr/>
            <p:nvPr/>
          </p:nvSpPr>
          <p:spPr>
            <a:xfrm>
              <a:off x="6472595" y="3545715"/>
              <a:ext cx="145594" cy="145594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6" name="CasellaDiTesto 55">
            <a:extLst>
              <a:ext uri="{FF2B5EF4-FFF2-40B4-BE49-F238E27FC236}">
                <a16:creationId xmlns="" xmlns:a16="http://schemas.microsoft.com/office/drawing/2014/main" id="{902E0B6B-E740-40FE-9BF7-824C4E658E20}"/>
              </a:ext>
            </a:extLst>
          </p:cNvPr>
          <p:cNvSpPr txBox="1"/>
          <p:nvPr/>
        </p:nvSpPr>
        <p:spPr>
          <a:xfrm>
            <a:off x="6995641" y="1203598"/>
            <a:ext cx="1862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003A79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Di cui +70 mln nel 2018-19</a:t>
            </a:r>
            <a:endParaRPr lang="it-IT" i="1" dirty="0"/>
          </a:p>
        </p:txBody>
      </p:sp>
      <p:sp>
        <p:nvSpPr>
          <p:cNvPr id="58" name="CasellaDiTesto 57">
            <a:extLst>
              <a:ext uri="{FF2B5EF4-FFF2-40B4-BE49-F238E27FC236}">
                <a16:creationId xmlns="" xmlns:a16="http://schemas.microsoft.com/office/drawing/2014/main" id="{A0CC8C58-B4FD-4A74-9C40-AA72C925F588}"/>
              </a:ext>
            </a:extLst>
          </p:cNvPr>
          <p:cNvSpPr txBox="1"/>
          <p:nvPr/>
        </p:nvSpPr>
        <p:spPr>
          <a:xfrm>
            <a:off x="7177273" y="3147814"/>
            <a:ext cx="196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003A79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Di cui +4,4 p.p. nel 2018-19</a:t>
            </a:r>
            <a:endParaRPr lang="it-IT" i="1" dirty="0"/>
          </a:p>
        </p:txBody>
      </p:sp>
      <p:sp>
        <p:nvSpPr>
          <p:cNvPr id="60" name="CasellaDiTesto 59">
            <a:extLst>
              <a:ext uri="{FF2B5EF4-FFF2-40B4-BE49-F238E27FC236}">
                <a16:creationId xmlns="" xmlns:a16="http://schemas.microsoft.com/office/drawing/2014/main" id="{604A5342-9E54-4992-AC7A-D7E5068F74D8}"/>
              </a:ext>
            </a:extLst>
          </p:cNvPr>
          <p:cNvSpPr txBox="1"/>
          <p:nvPr/>
        </p:nvSpPr>
        <p:spPr>
          <a:xfrm>
            <a:off x="1321184" y="4838290"/>
            <a:ext cx="3096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su dati Istat e APT Basilicata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20D30A0B-B22B-47FB-B53E-D21CBE619143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11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52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D9A1EB85-8E5E-4863-818B-4D7192430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796791"/>
            <a:ext cx="3312368" cy="2700325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" y="131656"/>
            <a:ext cx="8577266" cy="400111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kern="1000" dirty="0"/>
              <a:t>Positivi impatti su occupazione e imprese</a:t>
            </a:r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D19FF01F-4378-4612-8849-11D4A20C9543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12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EA082BE4-7FD2-4DA0-99E5-C190D7699EFE}"/>
              </a:ext>
            </a:extLst>
          </p:cNvPr>
          <p:cNvSpPr txBox="1"/>
          <p:nvPr/>
        </p:nvSpPr>
        <p:spPr>
          <a:xfrm>
            <a:off x="146261" y="974444"/>
            <a:ext cx="51399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E’ cresciuta l’occupazione</a:t>
            </a: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: nel periodo 2015-2019 una crescita totale del +10% (+0,5% Basilicata, +3,9% Mezzogiorno e +4,0% Italia).</a:t>
            </a:r>
          </a:p>
          <a:p>
            <a:pPr marL="741363" lvl="1" indent="-28575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L’incremento dinamico è da attribuirsi soprattutto al ramo di attività più direttamente collegato al turismo.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7EB75582-6FF1-41A4-B342-B6006FCEC7C9}"/>
              </a:ext>
            </a:extLst>
          </p:cNvPr>
          <p:cNvSpPr txBox="1"/>
          <p:nvPr/>
        </p:nvSpPr>
        <p:spPr>
          <a:xfrm>
            <a:off x="5436700" y="532522"/>
            <a:ext cx="3312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281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Stima dei tassi % di variazione degli occupati medi annui per settore fra il 2015 ed 2019</a:t>
            </a:r>
          </a:p>
        </p:txBody>
      </p:sp>
      <p:graphicFrame>
        <p:nvGraphicFramePr>
          <p:cNvPr id="10" name="Tabella 10">
            <a:extLst>
              <a:ext uri="{FF2B5EF4-FFF2-40B4-BE49-F238E27FC236}">
                <a16:creationId xmlns="" xmlns:a16="http://schemas.microsoft.com/office/drawing/2014/main" id="{1AD1AFC2-373B-4E76-9596-325EEB1B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6428165"/>
              </p:ext>
            </p:extLst>
          </p:nvPr>
        </p:nvGraphicFramePr>
        <p:xfrm>
          <a:off x="177472" y="3226211"/>
          <a:ext cx="3928874" cy="1120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684">
                  <a:extLst>
                    <a:ext uri="{9D8B030D-6E8A-4147-A177-3AD203B41FA5}">
                      <a16:colId xmlns="" xmlns:a16="http://schemas.microsoft.com/office/drawing/2014/main" val="3325113095"/>
                    </a:ext>
                  </a:extLst>
                </a:gridCol>
                <a:gridCol w="1126873">
                  <a:extLst>
                    <a:ext uri="{9D8B030D-6E8A-4147-A177-3AD203B41FA5}">
                      <a16:colId xmlns="" xmlns:a16="http://schemas.microsoft.com/office/drawing/2014/main" val="599021824"/>
                    </a:ext>
                  </a:extLst>
                </a:gridCol>
                <a:gridCol w="814317">
                  <a:extLst>
                    <a:ext uri="{9D8B030D-6E8A-4147-A177-3AD203B41FA5}">
                      <a16:colId xmlns="" xmlns:a16="http://schemas.microsoft.com/office/drawing/2014/main" val="3020590487"/>
                    </a:ext>
                  </a:extLst>
                </a:gridCol>
              </a:tblGrid>
              <a:tr h="279519">
                <a:tc>
                  <a:txBody>
                    <a:bodyPr/>
                    <a:lstStyle/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200" dirty="0">
                          <a:latin typeface="Century Gothic" panose="020B0502020202020204" pitchFamily="34" charset="0"/>
                        </a:rPr>
                        <a:t>Fatturato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5020834"/>
                  </a:ext>
                </a:extLst>
              </a:tr>
              <a:tr h="261614">
                <a:tc>
                  <a:txBody>
                    <a:bodyPr/>
                    <a:lstStyle/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Matera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entury Gothic" panose="020B0502020202020204" pitchFamily="34" charset="0"/>
                        </a:rPr>
                        <a:t>Italia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9810944"/>
                  </a:ext>
                </a:extLst>
              </a:tr>
              <a:tr h="261614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entury Gothic" panose="020B0502020202020204" pitchFamily="34" charset="0"/>
                        </a:rPr>
                        <a:t>Alberghi e Ristoranti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+102,4%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entury Gothic" panose="020B0502020202020204" pitchFamily="34" charset="0"/>
                        </a:rPr>
                        <a:t>+80%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6035227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entury Gothic" panose="020B0502020202020204" pitchFamily="34" charset="0"/>
                        </a:rPr>
                        <a:t>Commercio al dettaglio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Century Gothic" panose="020B0502020202020204" pitchFamily="34" charset="0"/>
                        </a:rPr>
                        <a:t>+70%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entury Gothic" panose="020B0502020202020204" pitchFamily="34" charset="0"/>
                        </a:rPr>
                        <a:t>+40%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5678771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1747FBCD-82DA-40F8-8A97-1D008F49CB12}"/>
              </a:ext>
            </a:extLst>
          </p:cNvPr>
          <p:cNvSpPr txBox="1"/>
          <p:nvPr/>
        </p:nvSpPr>
        <p:spPr>
          <a:xfrm>
            <a:off x="4146539" y="3403747"/>
            <a:ext cx="440328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E’ aumentata la vivacità competitiva. </a:t>
            </a: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Dall’analisi di bilancio nell’ultimo quinquennio si evincono, per le imprese materane, delle performance economiche migliori.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9159AC8-2E4D-4360-BB96-9565E9CC1A45}"/>
              </a:ext>
            </a:extLst>
          </p:cNvPr>
          <p:cNvSpPr txBox="1"/>
          <p:nvPr/>
        </p:nvSpPr>
        <p:spPr>
          <a:xfrm>
            <a:off x="180581" y="4455867"/>
            <a:ext cx="3096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su dati AIDA</a:t>
            </a: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76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E6DD6427-7AB8-4CF8-87D8-585942DC8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11710"/>
            <a:ext cx="9144000" cy="2492653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" y="55367"/>
            <a:ext cx="8227778" cy="748929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Il turismo ha quindi rappresentato un’importante leva per lo sviluppo della città nel periodo 2015-19</a:t>
            </a:r>
            <a:endParaRPr lang="en-GB" sz="24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96" y="771549"/>
            <a:ext cx="9000999" cy="870835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b="0" dirty="0">
                <a:solidFill>
                  <a:srgbClr val="003A79"/>
                </a:solidFill>
              </a:rPr>
              <a:t>Nei 5 anni analizzati, tutte le principali variabili turistiche sono state in crescita. </a:t>
            </a:r>
            <a:r>
              <a:rPr lang="it-IT" sz="1400" dirty="0">
                <a:solidFill>
                  <a:srgbClr val="003A79"/>
                </a:solidFill>
              </a:rPr>
              <a:t>Le presenze, in particolare, sono più che raddoppiate</a:t>
            </a:r>
            <a:r>
              <a:rPr lang="it-IT" sz="1400" b="0" dirty="0">
                <a:solidFill>
                  <a:srgbClr val="003A79"/>
                </a:solidFill>
              </a:rPr>
              <a:t> con una considerevole partecipazione degli stranieri che rappresentano oltre un quarto del totale.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3A79"/>
                </a:solidFill>
              </a:rPr>
              <a:t>Alla crescita della domanda</a:t>
            </a:r>
            <a:r>
              <a:rPr lang="it-IT" sz="1400" b="0" dirty="0">
                <a:solidFill>
                  <a:srgbClr val="003A79"/>
                </a:solidFill>
              </a:rPr>
              <a:t>, la Città ha risposto con un </a:t>
            </a:r>
            <a:r>
              <a:rPr lang="it-IT" sz="1400" dirty="0">
                <a:solidFill>
                  <a:srgbClr val="003A79"/>
                </a:solidFill>
              </a:rPr>
              <a:t>aumento dell’offerta ricettiva disponibile </a:t>
            </a:r>
            <a:r>
              <a:rPr lang="it-IT" sz="1400" b="0" dirty="0">
                <a:solidFill>
                  <a:srgbClr val="003A79"/>
                </a:solidFill>
              </a:rPr>
              <a:t>passando dalle 301 strutture del 2015 alle 718 del 2019. Il numero dei posti letto, invece, è cresciuto oltre l’80%.</a:t>
            </a:r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4669148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su dati Istat e APT Basilicata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59923" y="2291911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Il turismo a Matera negli anni 2015-2019</a:t>
            </a:r>
            <a:endParaRPr lang="en-US" sz="1200" b="1" dirty="0">
              <a:solidFill>
                <a:srgbClr val="003A79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7B6833F5-F7AD-4CFC-AB2A-1DAD7D8CAD43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13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05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" y="475645"/>
            <a:ext cx="9130546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en-GB" sz="2400" dirty="0"/>
              <a:t>Ma non solo turismo… </a:t>
            </a:r>
            <a:r>
              <a:rPr lang="it-IT" sz="2400" dirty="0"/>
              <a:t>cultura, partecipazione, aggregazione e nuova vitalità sociale: i risultati </a:t>
            </a:r>
            <a:r>
              <a:rPr lang="en-GB" sz="2400" dirty="0"/>
              <a:t>di una survey</a:t>
            </a:r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150894" y="979945"/>
            <a:ext cx="868059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Abbiamo chiesto in una survey ad Associazioni sul territorio </a:t>
            </a:r>
            <a:r>
              <a:rPr lang="it-IT" sz="1500" dirty="0">
                <a:solidFill>
                  <a:srgbClr val="003A79"/>
                </a:solidFill>
              </a:rPr>
              <a:t>alcuni aggettivi </a:t>
            </a:r>
            <a:r>
              <a:rPr lang="it-IT" sz="1500" b="0" dirty="0">
                <a:solidFill>
                  <a:srgbClr val="003A79"/>
                </a:solidFill>
              </a:rPr>
              <a:t>per definire l’esperienza di Matera 2019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500" b="0" dirty="0">
              <a:solidFill>
                <a:srgbClr val="003A79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500" b="0" dirty="0">
              <a:solidFill>
                <a:srgbClr val="003A79"/>
              </a:solidFill>
            </a:endParaRPr>
          </a:p>
        </p:txBody>
      </p:sp>
      <p:sp>
        <p:nvSpPr>
          <p:cNvPr id="9" name="Segnaposto numero diapositiva 2">
            <a:extLst>
              <a:ext uri="{FF2B5EF4-FFF2-40B4-BE49-F238E27FC236}">
                <a16:creationId xmlns="" xmlns:a16="http://schemas.microsoft.com/office/drawing/2014/main" id="{A1EEC932-D213-46A6-95C2-97D4D4E5DF5A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14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12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827584" y="1984392"/>
            <a:ext cx="7990316" cy="114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it-IT" sz="1500" dirty="0">
                <a:solidFill>
                  <a:srgbClr val="003A79"/>
                </a:solidFill>
              </a:rPr>
              <a:t>Da un passato importante…</a:t>
            </a:r>
          </a:p>
          <a:p>
            <a:pPr>
              <a:spcBef>
                <a:spcPts val="600"/>
              </a:spcBef>
            </a:pPr>
            <a:r>
              <a:rPr lang="it-IT" sz="1400" b="0" dirty="0">
                <a:solidFill>
                  <a:srgbClr val="003A79"/>
                </a:solidFill>
              </a:rPr>
              <a:t>visto come un’esperienza </a:t>
            </a:r>
            <a:r>
              <a:rPr lang="it-IT" sz="1600" i="1" dirty="0">
                <a:solidFill>
                  <a:schemeClr val="accent6"/>
                </a:solidFill>
              </a:rPr>
              <a:t>emozionante, importante, rivoluzionaria, internazionale, esploratrice, creativa, produttiva e collaborativa, </a:t>
            </a:r>
            <a:r>
              <a:rPr lang="it-IT" sz="1400" b="0" dirty="0">
                <a:solidFill>
                  <a:schemeClr val="accent6"/>
                </a:solidFill>
              </a:rPr>
              <a:t>ma anche </a:t>
            </a:r>
            <a:r>
              <a:rPr lang="it-IT" sz="1600" i="1" dirty="0">
                <a:solidFill>
                  <a:schemeClr val="accent6"/>
                </a:solidFill>
              </a:rPr>
              <a:t>impegnativa e dispersiva</a:t>
            </a:r>
            <a:r>
              <a:rPr lang="it-IT" sz="1400" i="1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326100" y="1995686"/>
            <a:ext cx="501484" cy="409788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282704" y="3149964"/>
            <a:ext cx="806489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it-IT" sz="1500" dirty="0">
                <a:solidFill>
                  <a:srgbClr val="003A79"/>
                </a:solidFill>
              </a:rPr>
              <a:t>…ad un nuovo futuro </a:t>
            </a:r>
          </a:p>
          <a:p>
            <a:pPr algn="r">
              <a:spcBef>
                <a:spcPts val="600"/>
              </a:spcBef>
            </a:pPr>
            <a:r>
              <a:rPr lang="it-IT" sz="1400" b="0" dirty="0">
                <a:solidFill>
                  <a:srgbClr val="003A79"/>
                </a:solidFill>
              </a:rPr>
              <a:t>emerge il desiderio di un nuovo </a:t>
            </a:r>
            <a:r>
              <a:rPr lang="it-IT" sz="1600" i="1" dirty="0">
                <a:solidFill>
                  <a:schemeClr val="accent6"/>
                </a:solidFill>
              </a:rPr>
              <a:t>sviluppo verde e a impatto zero</a:t>
            </a:r>
            <a:r>
              <a:rPr lang="it-IT" sz="1400" b="0" dirty="0">
                <a:solidFill>
                  <a:srgbClr val="003A79"/>
                </a:solidFill>
              </a:rPr>
              <a:t>, </a:t>
            </a:r>
            <a:r>
              <a:rPr lang="it-IT" sz="1600" dirty="0">
                <a:solidFill>
                  <a:schemeClr val="accent6"/>
                </a:solidFill>
              </a:rPr>
              <a:t>cooperativo e internazionale </a:t>
            </a:r>
            <a:r>
              <a:rPr lang="it-IT" sz="1400" b="0" dirty="0">
                <a:solidFill>
                  <a:srgbClr val="003A79"/>
                </a:solidFill>
              </a:rPr>
              <a:t>in un’ottica multidisciplinare che dia maggior spinta alle azioni intraprese. Allo stesso tempo</a:t>
            </a:r>
            <a:r>
              <a:rPr lang="it-IT" sz="1500" b="0" dirty="0">
                <a:solidFill>
                  <a:srgbClr val="003A79"/>
                </a:solidFill>
              </a:rPr>
              <a:t>, lo </a:t>
            </a:r>
            <a:r>
              <a:rPr lang="it-IT" sz="1600" i="1" dirty="0">
                <a:solidFill>
                  <a:schemeClr val="accent6"/>
                </a:solidFill>
              </a:rPr>
              <a:t>si immagina sfidante, impegnativo e cruciale</a:t>
            </a:r>
            <a:r>
              <a:rPr lang="it-IT" sz="1500" b="0" dirty="0">
                <a:solidFill>
                  <a:srgbClr val="003A79"/>
                </a:solidFill>
              </a:rPr>
              <a:t>.</a:t>
            </a:r>
          </a:p>
        </p:txBody>
      </p:sp>
      <p:sp>
        <p:nvSpPr>
          <p:cNvPr id="14" name="Freccia a destra 13"/>
          <p:cNvSpPr/>
          <p:nvPr/>
        </p:nvSpPr>
        <p:spPr>
          <a:xfrm rot="10800000">
            <a:off x="8365074" y="3075806"/>
            <a:ext cx="527406" cy="40978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139882" y="1775725"/>
            <a:ext cx="8824606" cy="27441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151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90" y="118637"/>
            <a:ext cx="8577266" cy="724921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kern="1000" dirty="0"/>
              <a:t>Nel confronto con altre realtà europee, Matera scala posizioni…</a:t>
            </a:r>
            <a:endParaRPr lang="en-GB" sz="2400" kern="10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114896" y="915567"/>
            <a:ext cx="870557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0" dirty="0">
                <a:solidFill>
                  <a:srgbClr val="003A79"/>
                </a:solidFill>
              </a:rPr>
              <a:t>Dall’analisi del </a:t>
            </a:r>
            <a:r>
              <a:rPr lang="it-IT" sz="1400" i="1" dirty="0">
                <a:solidFill>
                  <a:srgbClr val="003A79"/>
                </a:solidFill>
              </a:rPr>
              <a:t>Cultural and Creative Index 2019</a:t>
            </a:r>
            <a:r>
              <a:rPr lang="it-IT" sz="1400" b="0" dirty="0">
                <a:solidFill>
                  <a:srgbClr val="003A79"/>
                </a:solidFill>
              </a:rPr>
              <a:t>, che sintetizza le prestazioni culturali e creative dei territori, emerge come </a:t>
            </a:r>
            <a:r>
              <a:rPr lang="it-IT" sz="1400" dirty="0">
                <a:solidFill>
                  <a:srgbClr val="003A79"/>
                </a:solidFill>
              </a:rPr>
              <a:t>Matera</a:t>
            </a:r>
            <a:r>
              <a:rPr lang="it-IT" sz="1400" b="0" dirty="0">
                <a:solidFill>
                  <a:srgbClr val="003A79"/>
                </a:solidFill>
              </a:rPr>
              <a:t>, al termine della fase preparatoria dell’evento, si posiziona al 13° posto nell’ambito delle 22 città del suo campione.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313075" y="4892844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>
                <a:latin typeface="Century Gothic" panose="020B0502020202020204" pitchFamily="34" charset="0"/>
              </a:rPr>
              <a:t>Fonte: elaborazione SRM su </a:t>
            </a:r>
            <a:r>
              <a:rPr lang="en-US" sz="900" dirty="0">
                <a:latin typeface="Century Gothic" panose="020B0502020202020204" pitchFamily="34" charset="0"/>
              </a:rPr>
              <a:t>Cultural and Creative Cities Monitor 2019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23728" y="1893481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Cultural and Creative Cities Index per le </a:t>
            </a:r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piccole</a:t>
            </a:r>
            <a:r>
              <a:rPr lang="en-US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città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417882" y="2139702"/>
            <a:ext cx="1728911" cy="55399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Prime stime post 2019 posizionano Matera già ai livelli di Santiago</a:t>
            </a: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D19FF01F-4378-4612-8849-11D4A20C9543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15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4538064"/>
              </p:ext>
            </p:extLst>
          </p:nvPr>
        </p:nvGraphicFramePr>
        <p:xfrm>
          <a:off x="353178" y="2323775"/>
          <a:ext cx="8420804" cy="247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nettore 2 4"/>
          <p:cNvCxnSpPr/>
          <p:nvPr/>
        </p:nvCxnSpPr>
        <p:spPr>
          <a:xfrm flipH="1" flipV="1">
            <a:off x="3635896" y="2545858"/>
            <a:ext cx="1728192" cy="22705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4309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10" y="65486"/>
            <a:ext cx="9001169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kern="1000" dirty="0"/>
              <a:t>… con ottime performance nella vitalità culturale…</a:t>
            </a:r>
            <a:endParaRPr lang="en-GB" sz="2400" kern="10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145210" y="683880"/>
            <a:ext cx="5616624" cy="341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Molto positiva è la valutazione per il gruppo di indicatori relativi alla </a:t>
            </a:r>
            <a:r>
              <a:rPr lang="it-IT" sz="1500" dirty="0">
                <a:solidFill>
                  <a:srgbClr val="003A79"/>
                </a:solidFill>
              </a:rPr>
              <a:t>vitalità culturale (Matera è 5° tra le small city considerate) </a:t>
            </a:r>
            <a:r>
              <a:rPr lang="it-IT" sz="1500" b="0" dirty="0">
                <a:solidFill>
                  <a:srgbClr val="003A79"/>
                </a:solidFill>
              </a:rPr>
              <a:t>che supera quella media delle città di piccola taglia monitorate (29,3).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500" b="0" dirty="0">
              <a:solidFill>
                <a:srgbClr val="003A79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Ciò implica due cose: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500" b="0" dirty="0">
                <a:solidFill>
                  <a:srgbClr val="003A79"/>
                </a:solidFill>
              </a:rPr>
              <a:t>Buona presenza di infrastrutture e di un patrimonio culturale (punteggio di 45,5 a fronte di un dato medio pari a 30,9).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500" b="0" dirty="0">
                <a:solidFill>
                  <a:srgbClr val="003A79"/>
                </a:solidFill>
              </a:rPr>
              <a:t>Buona partecipazione culturale e capacità di attirare pubblico e turisti (punteggio prossimo a quello medio del campione: 24,4 contro 27,6).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500" b="0" dirty="0">
              <a:solidFill>
                <a:srgbClr val="003A79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4374553"/>
            <a:ext cx="5112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su </a:t>
            </a:r>
            <a:r>
              <a:rPr lang="en-US" sz="900" dirty="0">
                <a:latin typeface="Century Gothic" panose="020B0502020202020204" pitchFamily="34" charset="0"/>
              </a:rPr>
              <a:t>Cultural and Creative Cities Monitor 2019</a:t>
            </a:r>
          </a:p>
        </p:txBody>
      </p:sp>
      <p:sp>
        <p:nvSpPr>
          <p:cNvPr id="4" name="Segnaposto numero diapositiva 2">
            <a:extLst>
              <a:ext uri="{FF2B5EF4-FFF2-40B4-BE49-F238E27FC236}">
                <a16:creationId xmlns="" xmlns:a16="http://schemas.microsoft.com/office/drawing/2014/main" id="{1D9FC92C-3530-4EAA-B771-6ABCE72C195C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16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19C31C43-CBC5-4320-8C0A-47B0C9F2D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-20538"/>
            <a:ext cx="46085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50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" y="428650"/>
            <a:ext cx="9001169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kern="1000" dirty="0"/>
              <a:t>… ma anche con gap da colmare e nuove sfide da intraprendere</a:t>
            </a:r>
            <a:endParaRPr lang="en-GB" sz="2400" kern="10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0" y="1140304"/>
            <a:ext cx="4531870" cy="241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3A79"/>
                </a:solidFill>
              </a:rPr>
              <a:t>Gli indicatori relativi all’economia creativa e all’ambiente abilitante mostrano ancora un gap</a:t>
            </a:r>
            <a:r>
              <a:rPr lang="it-IT" sz="1600" b="0" dirty="0">
                <a:solidFill>
                  <a:srgbClr val="003A79"/>
                </a:solidFill>
              </a:rPr>
              <a:t> rispetto alle medie del campione.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b="0" dirty="0">
                <a:solidFill>
                  <a:srgbClr val="003A79"/>
                </a:solidFill>
              </a:rPr>
              <a:t>Si tratta di spazi su cui intervenire per accrescere il ruolo di Matera nel panorama creativo e culturale internazionale.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3558589"/>
            <a:ext cx="4211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su </a:t>
            </a:r>
            <a:r>
              <a:rPr lang="en-US" sz="900" dirty="0">
                <a:latin typeface="Century Gothic" panose="020B0502020202020204" pitchFamily="34" charset="0"/>
              </a:rPr>
              <a:t>Cultural and Creative Cities Monitor 2019</a:t>
            </a:r>
          </a:p>
        </p:txBody>
      </p:sp>
      <p:sp>
        <p:nvSpPr>
          <p:cNvPr id="4" name="Segnaposto numero diapositiva 2">
            <a:extLst>
              <a:ext uri="{FF2B5EF4-FFF2-40B4-BE49-F238E27FC236}">
                <a16:creationId xmlns="" xmlns:a16="http://schemas.microsoft.com/office/drawing/2014/main" id="{1D9FC92C-3530-4EAA-B771-6ABCE72C195C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17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7F81B60-2A92-41C3-8FFF-FDF5D93E1A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57" b="6724"/>
          <a:stretch/>
        </p:blipFill>
        <p:spPr>
          <a:xfrm>
            <a:off x="4531870" y="271464"/>
            <a:ext cx="4288602" cy="47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554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="" xmlns:a16="http://schemas.microsoft.com/office/drawing/2014/main" id="{17FB6E5A-FE91-4F84-B5DF-18E784127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46" y="1800485"/>
            <a:ext cx="7632079" cy="11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913977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3200" b="1" spc="-130" dirty="0">
                <a:solidFill>
                  <a:srgbClr val="003A79"/>
                </a:solidFill>
                <a:latin typeface="Century Gothic" pitchFamily="34" charset="0"/>
              </a:rPr>
              <a:t>MATERA 2019</a:t>
            </a:r>
          </a:p>
          <a:p>
            <a:pPr algn="ctr" defTabSz="913977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2400" b="1" spc="-130" dirty="0">
                <a:solidFill>
                  <a:srgbClr val="003A79"/>
                </a:solidFill>
                <a:latin typeface="Century Gothic" pitchFamily="34" charset="0"/>
              </a:rPr>
              <a:t>Impatto Covid-19 e prospettive per il futuro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2B4B8F69-9D3D-4D4C-95F9-BAE815B681C5}"/>
              </a:ext>
            </a:extLst>
          </p:cNvPr>
          <p:cNvSpPr txBox="1">
            <a:spLocks/>
          </p:cNvSpPr>
          <p:nvPr/>
        </p:nvSpPr>
        <p:spPr>
          <a:xfrm>
            <a:off x="3602038" y="4443413"/>
            <a:ext cx="1800225" cy="333375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Arial"/>
              </a:rPr>
              <a:t>Settembre 2020</a:t>
            </a:r>
          </a:p>
        </p:txBody>
      </p:sp>
    </p:spTree>
    <p:extLst>
      <p:ext uri="{BB962C8B-B14F-4D97-AF65-F5344CB8AC3E}">
        <p14:creationId xmlns:p14="http://schemas.microsoft.com/office/powerpoint/2010/main" xmlns="" val="1943927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" y="457230"/>
            <a:ext cx="8136904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Gli effetti della crisi da Covid-19 cambieranno i modi di agire</a:t>
            </a:r>
            <a:endParaRPr lang="en-GB" sz="24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248218" y="987574"/>
            <a:ext cx="8641258" cy="17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La crisi sanitaria in atto rende </a:t>
            </a:r>
            <a:r>
              <a:rPr lang="it-IT" sz="1500" dirty="0">
                <a:solidFill>
                  <a:srgbClr val="003A79"/>
                </a:solidFill>
              </a:rPr>
              <a:t>più</a:t>
            </a:r>
            <a:r>
              <a:rPr lang="it-IT" sz="1500" b="0" dirty="0">
                <a:solidFill>
                  <a:srgbClr val="003A79"/>
                </a:solidFill>
              </a:rPr>
              <a:t> </a:t>
            </a:r>
            <a:r>
              <a:rPr lang="it-IT" sz="1500" dirty="0">
                <a:solidFill>
                  <a:srgbClr val="003A79"/>
                </a:solidFill>
              </a:rPr>
              <a:t>difficili i viaggi a carattere internazionale</a:t>
            </a:r>
            <a:r>
              <a:rPr lang="it-IT" sz="1500" b="0" dirty="0">
                <a:solidFill>
                  <a:srgbClr val="003A79"/>
                </a:solidFill>
              </a:rPr>
              <a:t>. Di conseguenza, il mercato europeo assume centralità e diventa il mercato di riferimento principale.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Sempre più </a:t>
            </a:r>
            <a:r>
              <a:rPr lang="it-IT" sz="1500" dirty="0">
                <a:solidFill>
                  <a:srgbClr val="003A79"/>
                </a:solidFill>
              </a:rPr>
              <a:t>rilevanti sono le caratteristiche legate agli aspetti sanitari </a:t>
            </a:r>
            <a:r>
              <a:rPr lang="it-IT" sz="1500" b="0" dirty="0">
                <a:solidFill>
                  <a:srgbClr val="003A79"/>
                </a:solidFill>
              </a:rPr>
              <a:t>la cui qualità è ora elemento determinante (e discriminante) sia nelle scelte di viaggio da parte dei turisti, sia in quelle di localizzazione da parte di possibili investitori.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Non meno importante è la </a:t>
            </a:r>
            <a:r>
              <a:rPr lang="it-IT" sz="1500" dirty="0">
                <a:solidFill>
                  <a:srgbClr val="003A79"/>
                </a:solidFill>
              </a:rPr>
              <a:t>tematica del distanziamento sociale </a:t>
            </a:r>
            <a:r>
              <a:rPr lang="it-IT" sz="1500" b="0" dirty="0">
                <a:solidFill>
                  <a:srgbClr val="003A79"/>
                </a:solidFill>
              </a:rPr>
              <a:t>e Matera, in quanto museo a cielo aperto, può contare su un vantaggio competitivo rispetto ad altre realtà.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Le </a:t>
            </a:r>
            <a:r>
              <a:rPr lang="it-IT" sz="1500" dirty="0">
                <a:solidFill>
                  <a:srgbClr val="003A79"/>
                </a:solidFill>
              </a:rPr>
              <a:t>politiche europee ed i nuovi strumenti </a:t>
            </a:r>
            <a:r>
              <a:rPr lang="it-IT" sz="1500" b="0" dirty="0">
                <a:solidFill>
                  <a:srgbClr val="003A79"/>
                </a:solidFill>
              </a:rPr>
              <a:t>(si pensi al </a:t>
            </a:r>
            <a:r>
              <a:rPr lang="it-IT" sz="1500" b="0" dirty="0" err="1">
                <a:solidFill>
                  <a:srgbClr val="003A79"/>
                </a:solidFill>
              </a:rPr>
              <a:t>Recovery</a:t>
            </a:r>
            <a:r>
              <a:rPr lang="it-IT" sz="1500" b="0" dirty="0">
                <a:solidFill>
                  <a:srgbClr val="003A79"/>
                </a:solidFill>
              </a:rPr>
              <a:t> Fund) rappresentano degli elementi acceleratori dei processi di sviluppo  della città e della regione potendo queste contare su nuove disponibilità finanziarie.</a:t>
            </a: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E310FADA-B295-41F0-9268-F6D99D5BDA57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19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39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>
            <a:extLst>
              <a:ext uri="{FF2B5EF4-FFF2-40B4-BE49-F238E27FC236}">
                <a16:creationId xmlns="" xmlns:a16="http://schemas.microsoft.com/office/drawing/2014/main" id="{15410BF4-932F-48EC-9296-55463921D525}"/>
              </a:ext>
            </a:extLst>
          </p:cNvPr>
          <p:cNvSpPr txBox="1">
            <a:spLocks/>
          </p:cNvSpPr>
          <p:nvPr/>
        </p:nvSpPr>
        <p:spPr>
          <a:xfrm>
            <a:off x="50768" y="68610"/>
            <a:ext cx="7833600" cy="342900"/>
          </a:xfrm>
          <a:prstGeom prst="rect">
            <a:avLst/>
          </a:prstGeo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353076"/>
            <a:r>
              <a:rPr lang="it-IT" sz="2400" b="1" dirty="0">
                <a:solidFill>
                  <a:srgbClr val="003A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Gli obiettivi della ricerca «Matera 2019»</a:t>
            </a:r>
            <a:endParaRPr lang="en-GB" sz="2400" b="1" dirty="0">
              <a:solidFill>
                <a:srgbClr val="003A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testo 10">
            <a:extLst>
              <a:ext uri="{FF2B5EF4-FFF2-40B4-BE49-F238E27FC236}">
                <a16:creationId xmlns="" xmlns:a16="http://schemas.microsoft.com/office/drawing/2014/main" id="{86790919-42ED-41BF-BA13-B4076A892C1F}"/>
              </a:ext>
            </a:extLst>
          </p:cNvPr>
          <p:cNvSpPr txBox="1">
            <a:spLocks/>
          </p:cNvSpPr>
          <p:nvPr/>
        </p:nvSpPr>
        <p:spPr>
          <a:xfrm>
            <a:off x="3969840" y="479375"/>
            <a:ext cx="4680520" cy="133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La ricerca curata da </a:t>
            </a:r>
            <a:r>
              <a:rPr lang="it-IT" sz="15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SRM Services su Matera </a:t>
            </a: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2019 ha perseguito un </a:t>
            </a:r>
            <a:r>
              <a:rPr lang="it-IT" sz="15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duplice obiettivo</a:t>
            </a: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: analizzare </a:t>
            </a:r>
            <a:r>
              <a:rPr lang="it-IT" sz="15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l’impatto  di Capitale europea della cultura e le prospettive socio-economiche</a:t>
            </a:r>
            <a:r>
              <a:rPr lang="en-US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7D16B02E-0A89-457A-8DB4-2372B1570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23" t="15573" r="34493"/>
          <a:stretch/>
        </p:blipFill>
        <p:spPr bwMode="auto">
          <a:xfrm>
            <a:off x="827584" y="599551"/>
            <a:ext cx="2802844" cy="3944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507CA37D-32AE-4AA6-A756-6EB353B6463B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2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8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3121122" y="2352028"/>
            <a:ext cx="5627342" cy="25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7163" lvl="2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i="1" dirty="0">
                <a:solidFill>
                  <a:srgbClr val="003A79"/>
                </a:solidFill>
                <a:cs typeface="+mn-cs"/>
              </a:rPr>
              <a:t>Oltre </a:t>
            </a:r>
            <a:r>
              <a:rPr lang="it-IT" sz="1600" b="0" i="1" dirty="0">
                <a:solidFill>
                  <a:srgbClr val="003A79"/>
                </a:solidFill>
                <a:cs typeface="+mn-cs"/>
              </a:rPr>
              <a:t>20 tra database e altre fonti statistiche utilizzate.</a:t>
            </a:r>
          </a:p>
          <a:p>
            <a:pPr marL="1427163" lvl="2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i="1" dirty="0">
                <a:solidFill>
                  <a:srgbClr val="003A79"/>
                </a:solidFill>
                <a:cs typeface="+mn-cs"/>
              </a:rPr>
              <a:t>Serie storica considerata: </a:t>
            </a:r>
            <a:r>
              <a:rPr lang="it-IT" sz="1600" b="0" i="1" dirty="0">
                <a:solidFill>
                  <a:srgbClr val="003A79"/>
                </a:solidFill>
                <a:cs typeface="+mn-cs"/>
              </a:rPr>
              <a:t>2015-2019 e prospettive dei prossimi 5 anni.</a:t>
            </a:r>
          </a:p>
          <a:p>
            <a:pPr marL="1427163" lvl="2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i="1" dirty="0">
                <a:solidFill>
                  <a:srgbClr val="003A79"/>
                </a:solidFill>
                <a:cs typeface="+mn-cs"/>
              </a:rPr>
              <a:t>Oltre 20 Città europee confrontate.</a:t>
            </a:r>
            <a:endParaRPr lang="it-IT" sz="1600" b="0" i="1" dirty="0">
              <a:solidFill>
                <a:srgbClr val="003A79"/>
              </a:solidFill>
              <a:cs typeface="+mn-cs"/>
            </a:endParaRPr>
          </a:p>
          <a:p>
            <a:pPr marL="1427163" lvl="2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600" i="1" dirty="0">
                <a:solidFill>
                  <a:srgbClr val="003A79"/>
                </a:solidFill>
                <a:cs typeface="+mn-cs"/>
              </a:rPr>
              <a:t>Una decina di interviste effettuate con Associazioni culturali ed operatori del settore turistico.</a:t>
            </a:r>
            <a:endParaRPr lang="it-IT" sz="1600" b="0" i="1" dirty="0">
              <a:solidFill>
                <a:srgbClr val="003A79"/>
              </a:solidFill>
              <a:cs typeface="+mn-cs"/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550" b="0" dirty="0">
              <a:solidFill>
                <a:srgbClr val="003A79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CA5170AC-0F81-40C9-A0D6-38D83298C370}"/>
              </a:ext>
            </a:extLst>
          </p:cNvPr>
          <p:cNvSpPr/>
          <p:nvPr/>
        </p:nvSpPr>
        <p:spPr>
          <a:xfrm>
            <a:off x="3995936" y="1707654"/>
            <a:ext cx="4726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L’approccio è </a:t>
            </a:r>
            <a:r>
              <a:rPr lang="it-IT" sz="15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scientifico e basato su dati ed analisi oggettive:</a:t>
            </a:r>
          </a:p>
        </p:txBody>
      </p:sp>
    </p:spTree>
    <p:extLst>
      <p:ext uri="{BB962C8B-B14F-4D97-AF65-F5344CB8AC3E}">
        <p14:creationId xmlns:p14="http://schemas.microsoft.com/office/powerpoint/2010/main" xmlns="" val="84256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6" y="65486"/>
            <a:ext cx="9111151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E avranno importanti effetti su tutta l’economia nazionale</a:t>
            </a:r>
            <a:endParaRPr lang="en-GB" sz="24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143359" y="527134"/>
            <a:ext cx="8857282" cy="17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0" dirty="0">
                <a:solidFill>
                  <a:srgbClr val="003A79"/>
                </a:solidFill>
              </a:rPr>
              <a:t>Nel complesso del Paese, le principali stime prevedono un inevitabile calo del Pil per il 2020; si tratta della peggiore recessione post guerra che ha comportato una revisione al ribasso di tutti gli scenari in precedenza elaborati per l’anno in corso.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b="0" dirty="0">
                <a:solidFill>
                  <a:srgbClr val="003A79"/>
                </a:solidFill>
              </a:rPr>
              <a:t>A </a:t>
            </a:r>
            <a:r>
              <a:rPr lang="it-IT" sz="1400" dirty="0">
                <a:solidFill>
                  <a:srgbClr val="003A79"/>
                </a:solidFill>
              </a:rPr>
              <a:t>livello nazionale il calo del Pil è stimato pari al -9,0%, mentre per il Mezzogiorno il calo si stima pari al -7,9% per il 2020 (+3,2% per il 2021) </a:t>
            </a:r>
            <a:r>
              <a:rPr lang="it-IT" sz="1400" b="0" dirty="0">
                <a:solidFill>
                  <a:srgbClr val="003A79"/>
                </a:solidFill>
              </a:rPr>
              <a:t>con riflessi su tutti i principali settori economici. </a:t>
            </a:r>
            <a:endParaRPr lang="it-IT" sz="1400" dirty="0">
              <a:solidFill>
                <a:srgbClr val="003A79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4377" y="4760058"/>
            <a:ext cx="6877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su fonti varie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E310FADA-B295-41F0-9268-F6D99D5BDA57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20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0500A6F3-B2A5-498E-8E71-5CBA8B72260D}"/>
              </a:ext>
            </a:extLst>
          </p:cNvPr>
          <p:cNvSpPr txBox="1"/>
          <p:nvPr/>
        </p:nvSpPr>
        <p:spPr>
          <a:xfrm>
            <a:off x="2021085" y="1991002"/>
            <a:ext cx="554176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768">
              <a:defRPr/>
            </a:pPr>
            <a:r>
              <a:rPr lang="it-IT" sz="13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Previsioni del Pil 2020 e 2021 per alcuni Paesi dell’Ue (</a:t>
            </a:r>
            <a:r>
              <a:rPr lang="it-IT" sz="1300" b="1" dirty="0" err="1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Var</a:t>
            </a:r>
            <a:r>
              <a:rPr lang="it-IT" sz="13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. %)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2B7ECAAC-9F41-4679-8274-8D7208BFB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069" y="1984426"/>
            <a:ext cx="8244408" cy="30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630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11" y="440606"/>
            <a:ext cx="7776864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La Basilicata è tra le regioni che ne risentiranno maggiormente</a:t>
            </a:r>
            <a:endParaRPr lang="en-GB" sz="24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A1EAE4D1-460A-40C6-9C79-0A4339AA7A66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21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C3A6A62-AAAD-4D7D-9114-FF7D22C3323E}"/>
              </a:ext>
            </a:extLst>
          </p:cNvPr>
          <p:cNvSpPr txBox="1"/>
          <p:nvPr/>
        </p:nvSpPr>
        <p:spPr>
          <a:xfrm>
            <a:off x="0" y="1131590"/>
            <a:ext cx="33478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La regione è penalizzata dall’elevata specializzazione nell’Automotive e nell’estrazione di petrolio</a:t>
            </a:r>
            <a:r>
              <a:rPr lang="it-IT" sz="1400" b="0" dirty="0">
                <a:solidFill>
                  <a:srgbClr val="003A79"/>
                </a:solidFill>
                <a:latin typeface="Century Gothic" panose="020B0502020202020204" pitchFamily="34" charset="0"/>
              </a:rPr>
              <a:t> e dalla alta incidenza delle attività «sospese» per decreto (28,4% vs 26,4% nel Mezzogiorno).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2032B7AD-38EF-45A5-9461-8F9947C04ACF}"/>
              </a:ext>
            </a:extLst>
          </p:cNvPr>
          <p:cNvSpPr txBox="1"/>
          <p:nvPr/>
        </p:nvSpPr>
        <p:spPr>
          <a:xfrm>
            <a:off x="140219" y="3352760"/>
            <a:ext cx="33478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Per la Basilicata</a:t>
            </a:r>
            <a:r>
              <a:rPr lang="it-IT" sz="1400" dirty="0">
                <a:solidFill>
                  <a:srgbClr val="003A79"/>
                </a:solidFill>
                <a:latin typeface="Century Gothic" panose="020B0502020202020204" pitchFamily="34" charset="0"/>
              </a:rPr>
              <a:t> è, quindi, verosimile ipotizzare una </a:t>
            </a: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contrazione più intensa di quella registrata a livello meridionale </a:t>
            </a:r>
            <a:r>
              <a:rPr lang="it-IT" sz="1400" dirty="0">
                <a:solidFill>
                  <a:srgbClr val="003A79"/>
                </a:solidFill>
                <a:latin typeface="Century Gothic" panose="020B0502020202020204" pitchFamily="34" charset="0"/>
              </a:rPr>
              <a:t>e nazionale (-10%).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D0EC57B6-E4B5-4DFE-BA19-19732CDAD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918" y="0"/>
            <a:ext cx="66341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04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11" y="440606"/>
            <a:ext cx="7776864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… e la Basilicata è tra le regioni che ne risentiranno maggiormente</a:t>
            </a:r>
            <a:endParaRPr lang="en-GB" sz="24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A1EAE4D1-460A-40C6-9C79-0A4339AA7A66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22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C3A6A62-AAAD-4D7D-9114-FF7D22C3323E}"/>
              </a:ext>
            </a:extLst>
          </p:cNvPr>
          <p:cNvSpPr txBox="1"/>
          <p:nvPr/>
        </p:nvSpPr>
        <p:spPr>
          <a:xfrm>
            <a:off x="0" y="1131590"/>
            <a:ext cx="33478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La regione è penalizzata dall’elevata specializzazione nell’Automotive e nell’estrazione di petrolio</a:t>
            </a:r>
            <a:r>
              <a:rPr lang="it-IT" sz="1400" b="0" dirty="0">
                <a:solidFill>
                  <a:srgbClr val="003A79"/>
                </a:solidFill>
                <a:latin typeface="Century Gothic" panose="020B0502020202020204" pitchFamily="34" charset="0"/>
              </a:rPr>
              <a:t> e dalla alta incidenza delle attività «sospese» per decreto (28,4% vs 26,4% nel Mezzogiorno).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2032B7AD-38EF-45A5-9461-8F9947C04ACF}"/>
              </a:ext>
            </a:extLst>
          </p:cNvPr>
          <p:cNvSpPr txBox="1"/>
          <p:nvPr/>
        </p:nvSpPr>
        <p:spPr>
          <a:xfrm>
            <a:off x="140219" y="3352760"/>
            <a:ext cx="33478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Per la Basilicata</a:t>
            </a:r>
            <a:r>
              <a:rPr lang="it-IT" sz="1400" dirty="0">
                <a:solidFill>
                  <a:srgbClr val="003A79"/>
                </a:solidFill>
                <a:latin typeface="Century Gothic" panose="020B0502020202020204" pitchFamily="34" charset="0"/>
              </a:rPr>
              <a:t> è, quindi, verosimile ipotizzare una </a:t>
            </a: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contrazione più intensa di quella registrata a livello meridionale </a:t>
            </a:r>
            <a:r>
              <a:rPr lang="it-IT" sz="1400" dirty="0">
                <a:solidFill>
                  <a:srgbClr val="003A79"/>
                </a:solidFill>
                <a:latin typeface="Century Gothic" panose="020B0502020202020204" pitchFamily="34" charset="0"/>
              </a:rPr>
              <a:t>e nazionale (-10%).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C5BED9AE-BBAA-470F-B8E7-A98E48DC1DD8}"/>
              </a:ext>
            </a:extLst>
          </p:cNvPr>
          <p:cNvSpPr txBox="1"/>
          <p:nvPr/>
        </p:nvSpPr>
        <p:spPr>
          <a:xfrm>
            <a:off x="5508104" y="800032"/>
            <a:ext cx="3347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Per la provincia di Matera </a:t>
            </a:r>
            <a:r>
              <a:rPr lang="it-IT" sz="1400" dirty="0">
                <a:solidFill>
                  <a:srgbClr val="003A79"/>
                </a:solidFill>
                <a:latin typeface="Century Gothic" panose="020B0502020202020204" pitchFamily="34" charset="0"/>
              </a:rPr>
              <a:t>– meno legata al settore Automotive - si stima, invece, un calo compreso del 9%.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35EB888-D1D5-4108-BB7A-69304CF45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918" y="0"/>
            <a:ext cx="66341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66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11" y="440606"/>
            <a:ext cx="7776864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… e la Basilicata è tra le regioni che ne risentiranno maggiormente</a:t>
            </a:r>
            <a:endParaRPr lang="en-GB" sz="24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A1EAE4D1-460A-40C6-9C79-0A4339AA7A66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23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C3A6A62-AAAD-4D7D-9114-FF7D22C3323E}"/>
              </a:ext>
            </a:extLst>
          </p:cNvPr>
          <p:cNvSpPr txBox="1"/>
          <p:nvPr/>
        </p:nvSpPr>
        <p:spPr>
          <a:xfrm>
            <a:off x="0" y="1131590"/>
            <a:ext cx="33478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La regione è penalizzata dall’elevata specializzazione nell’Automotive e nell’estrazione di petrolio</a:t>
            </a:r>
            <a:r>
              <a:rPr lang="it-IT" sz="1400" b="0" dirty="0">
                <a:solidFill>
                  <a:srgbClr val="003A79"/>
                </a:solidFill>
                <a:latin typeface="Century Gothic" panose="020B0502020202020204" pitchFamily="34" charset="0"/>
              </a:rPr>
              <a:t> e dalla alta incidenza delle attività «sospese» per decreto (28,4% vs 26,4% nel Mezzogiorno).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2032B7AD-38EF-45A5-9461-8F9947C04ACF}"/>
              </a:ext>
            </a:extLst>
          </p:cNvPr>
          <p:cNvSpPr txBox="1"/>
          <p:nvPr/>
        </p:nvSpPr>
        <p:spPr>
          <a:xfrm>
            <a:off x="140219" y="3352760"/>
            <a:ext cx="33478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Per la Basilicata</a:t>
            </a:r>
            <a:r>
              <a:rPr lang="it-IT" sz="1400" dirty="0">
                <a:solidFill>
                  <a:srgbClr val="003A79"/>
                </a:solidFill>
                <a:latin typeface="Century Gothic" panose="020B0502020202020204" pitchFamily="34" charset="0"/>
              </a:rPr>
              <a:t> è, quindi, verosimile ipotizzare una </a:t>
            </a: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contrazione più intensa di quella registrata a livello meridionale </a:t>
            </a:r>
            <a:r>
              <a:rPr lang="it-IT" sz="1400" dirty="0">
                <a:solidFill>
                  <a:srgbClr val="003A79"/>
                </a:solidFill>
                <a:latin typeface="Century Gothic" panose="020B0502020202020204" pitchFamily="34" charset="0"/>
              </a:rPr>
              <a:t>e nazionale (-10%).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C5BED9AE-BBAA-470F-B8E7-A98E48DC1DD8}"/>
              </a:ext>
            </a:extLst>
          </p:cNvPr>
          <p:cNvSpPr txBox="1"/>
          <p:nvPr/>
        </p:nvSpPr>
        <p:spPr>
          <a:xfrm>
            <a:off x="5508104" y="800032"/>
            <a:ext cx="3347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Per la provincia di Matera </a:t>
            </a:r>
            <a:r>
              <a:rPr lang="it-IT" sz="1400" dirty="0">
                <a:solidFill>
                  <a:srgbClr val="003A79"/>
                </a:solidFill>
                <a:latin typeface="Century Gothic" panose="020B0502020202020204" pitchFamily="34" charset="0"/>
              </a:rPr>
              <a:t>– meno legata al settore Automotive - si stima, invece, un calo compreso del 9%.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7F1C702-A614-43AE-936D-D516108FFD61}"/>
              </a:ext>
            </a:extLst>
          </p:cNvPr>
          <p:cNvSpPr txBox="1"/>
          <p:nvPr/>
        </p:nvSpPr>
        <p:spPr>
          <a:xfrm>
            <a:off x="5724503" y="2895533"/>
            <a:ext cx="329456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Tra i settori più in difficoltà anche il turismo</a:t>
            </a:r>
            <a:r>
              <a:rPr lang="it-IT" sz="1400" dirty="0">
                <a:solidFill>
                  <a:srgbClr val="003A79"/>
                </a:solidFill>
                <a:latin typeface="Century Gothic" panose="020B0502020202020204" pitchFamily="34" charset="0"/>
              </a:rPr>
              <a:t>, con una contrazione delle presenze a Matera. </a:t>
            </a: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Ne risentiranno </a:t>
            </a:r>
            <a:r>
              <a:rPr lang="it-IT" sz="1400" dirty="0">
                <a:solidFill>
                  <a:srgbClr val="003A79"/>
                </a:solidFill>
                <a:latin typeface="Century Gothic" panose="020B0502020202020204" pitchFamily="34" charset="0"/>
              </a:rPr>
              <a:t>anche tutte</a:t>
            </a:r>
            <a:r>
              <a:rPr lang="it-IT" sz="14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 le attività in filiera con il turismo, dall’agro-alimentare al commercio al dettaglio. </a:t>
            </a:r>
            <a:endParaRPr lang="it-IT" sz="140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33CA7DA7-C365-4F71-B29A-AC0DBF98E3AB}"/>
              </a:ext>
            </a:extLst>
          </p:cNvPr>
          <p:cNvSpPr txBox="1"/>
          <p:nvPr/>
        </p:nvSpPr>
        <p:spPr>
          <a:xfrm>
            <a:off x="4179234" y="4235742"/>
            <a:ext cx="4590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</a:t>
            </a:r>
            <a:endParaRPr lang="it-IT" sz="900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14B41CEB-1574-46E9-94E5-D2C33516B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918" y="0"/>
            <a:ext cx="66341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966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3" y="462703"/>
            <a:ext cx="8767169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just" defTabSz="353076"/>
            <a:r>
              <a:rPr lang="it-IT" sz="2400" dirty="0"/>
              <a:t>L’impatto da Covid-19 sulle dinamiche turistiche della città è stato considerevole</a:t>
            </a:r>
            <a:endParaRPr lang="en-GB" sz="2400" dirty="0"/>
          </a:p>
        </p:txBody>
      </p:sp>
      <p:sp>
        <p:nvSpPr>
          <p:cNvPr id="20" name="Segnaposto numero diapositiva 2">
            <a:extLst>
              <a:ext uri="{FF2B5EF4-FFF2-40B4-BE49-F238E27FC236}">
                <a16:creationId xmlns="" xmlns:a16="http://schemas.microsoft.com/office/drawing/2014/main" id="{3FF2D3FB-E8C0-4A07-9B2C-8DA374EF3724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24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19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173766" y="843558"/>
            <a:ext cx="857469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500" b="0" kern="1000" dirty="0">
                <a:solidFill>
                  <a:srgbClr val="003A79"/>
                </a:solidFill>
              </a:rPr>
              <a:t>Secondo il </a:t>
            </a:r>
            <a:r>
              <a:rPr lang="it-IT" sz="1500" kern="1000" dirty="0">
                <a:solidFill>
                  <a:srgbClr val="003A79"/>
                </a:solidFill>
              </a:rPr>
              <a:t>modello previsionale di SRM</a:t>
            </a:r>
            <a:r>
              <a:rPr lang="it-IT" sz="1500" b="0" kern="1000" dirty="0">
                <a:solidFill>
                  <a:srgbClr val="003A79"/>
                </a:solidFill>
              </a:rPr>
              <a:t>, il turismo a Matera nel 2020 registrerà un </a:t>
            </a:r>
            <a:r>
              <a:rPr lang="it-IT" sz="1500" kern="1000" dirty="0">
                <a:solidFill>
                  <a:srgbClr val="003A79"/>
                </a:solidFill>
              </a:rPr>
              <a:t>calo del 30%, </a:t>
            </a:r>
            <a:r>
              <a:rPr lang="it-IT" sz="1500" b="0" kern="1000" dirty="0">
                <a:solidFill>
                  <a:srgbClr val="003A79"/>
                </a:solidFill>
              </a:rPr>
              <a:t>corrispondente ad oltre </a:t>
            </a:r>
            <a:r>
              <a:rPr lang="it-IT" sz="1600" dirty="0">
                <a:solidFill>
                  <a:srgbClr val="003A79"/>
                </a:solidFill>
              </a:rPr>
              <a:t>224 mila presenze turistiche in meno</a:t>
            </a:r>
            <a:r>
              <a:rPr lang="it-IT" sz="1600" b="0" dirty="0">
                <a:solidFill>
                  <a:srgbClr val="003A79"/>
                </a:solidFill>
              </a:rPr>
              <a:t> sul 2019.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b="0" dirty="0">
                <a:solidFill>
                  <a:srgbClr val="003A79"/>
                </a:solidFill>
              </a:rPr>
              <a:t>Tale decremento metterebbe “a rischio” 41 milioni di € (-32,2%) di fatturato del settore.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it-IT" sz="1500" dirty="0">
              <a:solidFill>
                <a:srgbClr val="003A79"/>
              </a:solidFill>
            </a:endParaRPr>
          </a:p>
        </p:txBody>
      </p:sp>
      <p:sp>
        <p:nvSpPr>
          <p:cNvPr id="21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271518" y="3999001"/>
            <a:ext cx="8476179" cy="61206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it-IT" dirty="0">
                <a:solidFill>
                  <a:schemeClr val="bg1"/>
                </a:solidFill>
              </a:rPr>
              <a:t>Il gap che emerge rispetto al passato deve essere il punto da cui ripartire per costruire nuove strategie di attrazione e sviluppo.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489872" y="2067694"/>
            <a:ext cx="8042567" cy="16690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00" t="45049" r="11667" b="32880"/>
          <a:stretch/>
        </p:blipFill>
        <p:spPr bwMode="auto">
          <a:xfrm>
            <a:off x="630794" y="2180463"/>
            <a:ext cx="7757629" cy="144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5003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ADC6530A-E961-4489-8167-809A095F8E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1" b="8581"/>
          <a:stretch/>
        </p:blipFill>
        <p:spPr>
          <a:xfrm>
            <a:off x="1187624" y="449403"/>
            <a:ext cx="6291933" cy="4371341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" y="100014"/>
            <a:ext cx="7833600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Le cinque leve per lo sviluppo di Matera</a:t>
            </a:r>
            <a:endParaRPr lang="en-GB" sz="24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16651FDE-F6DA-420C-A3CC-215235653840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25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845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23" t="21173" r="64343" b="63324"/>
          <a:stretch/>
        </p:blipFill>
        <p:spPr bwMode="auto">
          <a:xfrm>
            <a:off x="194792" y="3003798"/>
            <a:ext cx="2054856" cy="11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09763"/>
            <a:ext cx="7833600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Puntare su un turismo di qualità, che sia sostenibile </a:t>
            </a:r>
            <a:br>
              <a:rPr lang="it-IT" sz="2400" dirty="0"/>
            </a:br>
            <a:r>
              <a:rPr lang="it-IT" sz="2400" dirty="0"/>
              <a:t>e durevole</a:t>
            </a:r>
            <a:endParaRPr lang="en-GB" sz="24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51" y="1165870"/>
            <a:ext cx="4673673" cy="685800"/>
          </a:xfrm>
        </p:spPr>
        <p:txBody>
          <a:bodyPr/>
          <a:lstStyle/>
          <a:p>
            <a:pPr marL="214308" indent="-214308" algn="just">
              <a:buBlip>
                <a:blip r:embed="rId4"/>
              </a:buBlip>
            </a:pPr>
            <a:r>
              <a:rPr lang="it-IT" sz="1500" b="0" dirty="0">
                <a:solidFill>
                  <a:srgbClr val="003A79"/>
                </a:solidFill>
              </a:rPr>
              <a:t>Il </a:t>
            </a:r>
            <a:r>
              <a:rPr lang="it-IT" sz="1500" dirty="0">
                <a:solidFill>
                  <a:srgbClr val="003A79"/>
                </a:solidFill>
              </a:rPr>
              <a:t>turismo</a:t>
            </a:r>
            <a:r>
              <a:rPr lang="it-IT" sz="1500" b="0" dirty="0">
                <a:solidFill>
                  <a:srgbClr val="003A79"/>
                </a:solidFill>
              </a:rPr>
              <a:t> </a:t>
            </a:r>
            <a:r>
              <a:rPr lang="it-IT" sz="1500" dirty="0">
                <a:solidFill>
                  <a:srgbClr val="003A79"/>
                </a:solidFill>
              </a:rPr>
              <a:t>contribuisce alla crescita del sistema economico locale ma emerge </a:t>
            </a:r>
            <a:r>
              <a:rPr lang="it-IT" sz="1500" b="0" dirty="0">
                <a:solidFill>
                  <a:srgbClr val="003A79"/>
                </a:solidFill>
              </a:rPr>
              <a:t>una sorta di confine tra la dimensione quantitativa e quella qualitativa della crescita turistica.</a:t>
            </a:r>
            <a:endParaRPr lang="it-IT" sz="1500" b="0" dirty="0">
              <a:solidFill>
                <a:schemeClr val="tx1"/>
              </a:solidFill>
            </a:endParaRPr>
          </a:p>
        </p:txBody>
      </p:sp>
      <p:sp>
        <p:nvSpPr>
          <p:cNvPr id="9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0" y="1851670"/>
            <a:ext cx="35638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endParaRPr lang="it-IT" sz="1500" dirty="0">
              <a:solidFill>
                <a:srgbClr val="003A79"/>
              </a:solidFill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BD968ED4-C64A-4F95-B7D5-591F098390DF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26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12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2249648" y="2715766"/>
            <a:ext cx="689435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 algn="just">
              <a:buFontTx/>
              <a:buBlip>
                <a:blip r:embed="rId4"/>
              </a:buBlip>
            </a:pPr>
            <a:r>
              <a:rPr lang="it-IT" sz="1500" b="0" dirty="0">
                <a:solidFill>
                  <a:srgbClr val="003A79"/>
                </a:solidFill>
              </a:rPr>
              <a:t>Valorizzare il concetto di </a:t>
            </a:r>
            <a:r>
              <a:rPr lang="it-IT" sz="1500" dirty="0">
                <a:solidFill>
                  <a:schemeClr val="accent6"/>
                </a:solidFill>
              </a:rPr>
              <a:t>museo a cielo aperto</a:t>
            </a:r>
            <a:r>
              <a:rPr lang="it-IT" sz="1500" b="0" dirty="0">
                <a:solidFill>
                  <a:srgbClr val="003A79"/>
                </a:solidFill>
              </a:rPr>
              <a:t>.</a:t>
            </a:r>
          </a:p>
          <a:p>
            <a:pPr marL="214308" indent="-214308" algn="just">
              <a:buFontTx/>
              <a:buBlip>
                <a:blip r:embed="rId4"/>
              </a:buBlip>
            </a:pPr>
            <a:r>
              <a:rPr lang="it-IT" sz="1500" b="0" dirty="0">
                <a:solidFill>
                  <a:srgbClr val="003A79"/>
                </a:solidFill>
              </a:rPr>
              <a:t>Valorizzare il connubio con un territorio </a:t>
            </a:r>
            <a:r>
              <a:rPr lang="it-IT" sz="1500" dirty="0">
                <a:solidFill>
                  <a:schemeClr val="accent6"/>
                </a:solidFill>
              </a:rPr>
              <a:t>largamente preservato e unico</a:t>
            </a:r>
            <a:r>
              <a:rPr lang="it-IT" sz="1500" b="0" dirty="0">
                <a:solidFill>
                  <a:srgbClr val="003A79"/>
                </a:solidFill>
              </a:rPr>
              <a:t> (Trekking, cicloturismo, turismo ambientale,…).</a:t>
            </a:r>
          </a:p>
          <a:p>
            <a:pPr marL="214308" indent="-214308" algn="just">
              <a:buBlip>
                <a:blip r:embed="rId4"/>
              </a:buBlip>
            </a:pPr>
            <a:r>
              <a:rPr lang="it-IT" sz="1500" b="0" dirty="0">
                <a:solidFill>
                  <a:srgbClr val="003A79"/>
                </a:solidFill>
              </a:rPr>
              <a:t>Puntare prevalentemente sul </a:t>
            </a:r>
            <a:r>
              <a:rPr lang="it-IT" sz="1500" dirty="0">
                <a:solidFill>
                  <a:schemeClr val="accent6"/>
                </a:solidFill>
              </a:rPr>
              <a:t>mercato nazionale e europeo</a:t>
            </a:r>
            <a:r>
              <a:rPr lang="it-IT" sz="1500" b="0" dirty="0">
                <a:solidFill>
                  <a:srgbClr val="003A79"/>
                </a:solidFill>
              </a:rPr>
              <a:t>.</a:t>
            </a:r>
          </a:p>
          <a:p>
            <a:pPr marL="214308" indent="-214308" algn="just">
              <a:buFontTx/>
              <a:buBlip>
                <a:blip r:embed="rId4"/>
              </a:buBlip>
            </a:pPr>
            <a:r>
              <a:rPr lang="it-IT" sz="1500" b="0" dirty="0">
                <a:solidFill>
                  <a:srgbClr val="003A79"/>
                </a:solidFill>
              </a:rPr>
              <a:t>Mirare ad un’offerta </a:t>
            </a:r>
            <a:r>
              <a:rPr lang="it-IT" sz="1500" dirty="0">
                <a:solidFill>
                  <a:schemeClr val="accent6"/>
                </a:solidFill>
              </a:rPr>
              <a:t>turistica adeguata e selettiva per un turismo «lento» e di qualità</a:t>
            </a:r>
            <a:r>
              <a:rPr lang="it-IT" sz="1500" b="0" dirty="0">
                <a:solidFill>
                  <a:srgbClr val="003A79"/>
                </a:solidFill>
              </a:rPr>
              <a:t> (a medio/alto reddito ed anche di età matura).</a:t>
            </a:r>
          </a:p>
          <a:p>
            <a:pPr marL="214308" indent="-214308" algn="just">
              <a:buFontTx/>
              <a:buBlip>
                <a:blip r:embed="rId4"/>
              </a:buBlip>
            </a:pPr>
            <a:r>
              <a:rPr lang="it-IT" sz="1500" b="0" dirty="0">
                <a:solidFill>
                  <a:srgbClr val="003A79"/>
                </a:solidFill>
              </a:rPr>
              <a:t>Valorizzare la </a:t>
            </a:r>
            <a:r>
              <a:rPr lang="it-IT" sz="1500" dirty="0">
                <a:solidFill>
                  <a:schemeClr val="accent6"/>
                </a:solidFill>
              </a:rPr>
              <a:t>qualità dell’offerta dei servizi sanitari</a:t>
            </a:r>
            <a:r>
              <a:rPr lang="it-IT" sz="1500" b="0" dirty="0">
                <a:solidFill>
                  <a:srgbClr val="003A79"/>
                </a:solidFill>
              </a:rPr>
              <a:t>.</a:t>
            </a:r>
            <a:endParaRPr lang="it-IT" sz="1500" b="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86D929CD-8D3A-4121-8927-0D16BCEBDD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28" t="16666" b="33445"/>
          <a:stretch/>
        </p:blipFill>
        <p:spPr>
          <a:xfrm>
            <a:off x="5076055" y="509762"/>
            <a:ext cx="4060139" cy="25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946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EEB82027-98F8-447B-90E3-2364DB6CD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80705"/>
            <a:ext cx="3842855" cy="321164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18" t="21428" r="40222" b="64061"/>
          <a:stretch/>
        </p:blipFill>
        <p:spPr bwMode="auto">
          <a:xfrm>
            <a:off x="107504" y="3219822"/>
            <a:ext cx="2116000" cy="8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4" y="74378"/>
            <a:ext cx="8937381" cy="748916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Ambiente e Territorio per l’attrattività della città (anche cinematografica)</a:t>
            </a:r>
            <a:endParaRPr lang="en-GB" sz="24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021854"/>
            <a:ext cx="4572000" cy="1549896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Le tematiche ambientali sono sempre più centrali nelle politiche di sviluppo territoriale, anche per le ricadute positive in termini economici e sociali ad esse legate.</a:t>
            </a:r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egnaposto numero diapositiva 2">
            <a:extLst>
              <a:ext uri="{FF2B5EF4-FFF2-40B4-BE49-F238E27FC236}">
                <a16:creationId xmlns="" xmlns:a16="http://schemas.microsoft.com/office/drawing/2014/main" id="{DE91565B-9858-44B7-8C4B-507B37FD548D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27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10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2483768" y="3003798"/>
            <a:ext cx="6408712" cy="177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 algn="just">
              <a:buBlip>
                <a:blip r:embed="rId5"/>
              </a:buBlip>
            </a:pPr>
            <a:r>
              <a:rPr lang="it-IT" sz="1500" b="0" dirty="0">
                <a:solidFill>
                  <a:srgbClr val="003A79"/>
                </a:solidFill>
              </a:rPr>
              <a:t>Bisogna alimentare </a:t>
            </a:r>
            <a:r>
              <a:rPr lang="it-IT" sz="1500" dirty="0">
                <a:solidFill>
                  <a:schemeClr val="accent6"/>
                </a:solidFill>
              </a:rPr>
              <a:t>politiche di promozione del territorio </a:t>
            </a:r>
            <a:r>
              <a:rPr lang="it-IT" sz="1500" b="0" dirty="0">
                <a:solidFill>
                  <a:srgbClr val="003A79"/>
                </a:solidFill>
              </a:rPr>
              <a:t>che puntino sul </a:t>
            </a:r>
            <a:r>
              <a:rPr lang="it-IT" sz="1500" dirty="0">
                <a:solidFill>
                  <a:schemeClr val="accent6"/>
                </a:solidFill>
              </a:rPr>
              <a:t>tema green e sulla rigenerazione ambientale </a:t>
            </a:r>
            <a:r>
              <a:rPr lang="it-IT" sz="1500" b="0" dirty="0">
                <a:solidFill>
                  <a:srgbClr val="003A79"/>
                </a:solidFill>
              </a:rPr>
              <a:t>(valorizzazione del riciclo, </a:t>
            </a:r>
            <a:r>
              <a:rPr lang="it-IT" sz="1500" b="0" dirty="0" err="1">
                <a:solidFill>
                  <a:srgbClr val="003A79"/>
                </a:solidFill>
              </a:rPr>
              <a:t>Circular</a:t>
            </a:r>
            <a:r>
              <a:rPr lang="it-IT" sz="1500" b="0" dirty="0">
                <a:solidFill>
                  <a:srgbClr val="003A79"/>
                </a:solidFill>
              </a:rPr>
              <a:t> Economy, connubio tra centro urbano e aree rurali).</a:t>
            </a:r>
          </a:p>
          <a:p>
            <a:pPr marL="214308" indent="-214308" algn="just">
              <a:buBlip>
                <a:blip r:embed="rId5"/>
              </a:buBlip>
            </a:pPr>
            <a:r>
              <a:rPr lang="it-IT" sz="1500" b="0" dirty="0" smtClean="0">
                <a:solidFill>
                  <a:srgbClr val="003A79"/>
                </a:solidFill>
              </a:rPr>
              <a:t>Matera </a:t>
            </a:r>
            <a:r>
              <a:rPr lang="it-IT" sz="1500" b="0" dirty="0">
                <a:solidFill>
                  <a:srgbClr val="003A79"/>
                </a:solidFill>
              </a:rPr>
              <a:t>è uno </a:t>
            </a:r>
            <a:r>
              <a:rPr lang="it-IT" sz="1500" dirty="0">
                <a:solidFill>
                  <a:schemeClr val="accent6"/>
                </a:solidFill>
              </a:rPr>
              <a:t>straordinario set naturale per eventi, </a:t>
            </a:r>
            <a:r>
              <a:rPr lang="it-IT" sz="1500" b="0" dirty="0">
                <a:solidFill>
                  <a:srgbClr val="003A79"/>
                </a:solidFill>
              </a:rPr>
              <a:t>produzioni cinematografiche e spettacoli all’aperto</a:t>
            </a:r>
            <a:r>
              <a:rPr lang="it-IT" sz="1500" b="0" dirty="0" smtClean="0">
                <a:solidFill>
                  <a:srgbClr val="003A79"/>
                </a:solidFill>
              </a:rPr>
              <a:t>.</a:t>
            </a:r>
            <a:endParaRPr lang="it-IT" sz="1500" b="0" dirty="0">
              <a:solidFill>
                <a:srgbClr val="003A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196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BCA41F4-EFED-4DB2-9602-75E4DB1FB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6" t="27482" r="30468" b="44519"/>
          <a:stretch/>
        </p:blipFill>
        <p:spPr>
          <a:xfrm>
            <a:off x="5163939" y="771550"/>
            <a:ext cx="3795841" cy="1440160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" y="123478"/>
            <a:ext cx="8967921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Più giovani e studenti per dinamizzare il territorio</a:t>
            </a:r>
            <a:endParaRPr lang="en-GB" sz="24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462" y="898426"/>
            <a:ext cx="4947967" cy="1512168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La </a:t>
            </a:r>
            <a:r>
              <a:rPr lang="it-IT" sz="1500" dirty="0">
                <a:solidFill>
                  <a:srgbClr val="003A79"/>
                </a:solidFill>
              </a:rPr>
              <a:t>formazione</a:t>
            </a:r>
            <a:r>
              <a:rPr lang="it-IT" sz="1500" b="0" dirty="0">
                <a:solidFill>
                  <a:srgbClr val="003A79"/>
                </a:solidFill>
              </a:rPr>
              <a:t> è quindi in grado di esercitare un </a:t>
            </a:r>
            <a:r>
              <a:rPr lang="it-IT" sz="1500" dirty="0">
                <a:solidFill>
                  <a:srgbClr val="003A79"/>
                </a:solidFill>
              </a:rPr>
              <a:t>impatto positivo sul Pil: </a:t>
            </a:r>
            <a:r>
              <a:rPr lang="it-IT" sz="1500" b="0" dirty="0">
                <a:solidFill>
                  <a:srgbClr val="003A79"/>
                </a:solidFill>
              </a:rPr>
              <a:t>secondo una ricerca Isfol, </a:t>
            </a:r>
            <a:r>
              <a:rPr lang="it-IT" sz="1500" dirty="0">
                <a:solidFill>
                  <a:srgbClr val="003A79"/>
                </a:solidFill>
              </a:rPr>
              <a:t>per ogni ora di formazione per addetto i ricavi corrispondenti delle aziende aumentino di oltre un </a:t>
            </a:r>
            <a:r>
              <a:rPr lang="it-IT" sz="1500" dirty="0" err="1">
                <a:solidFill>
                  <a:srgbClr val="003A79"/>
                </a:solidFill>
              </a:rPr>
              <a:t>euo</a:t>
            </a:r>
            <a:r>
              <a:rPr lang="it-IT" sz="1500" b="0" dirty="0">
                <a:solidFill>
                  <a:srgbClr val="003A79"/>
                </a:solidFill>
              </a:rPr>
              <a:t>.</a:t>
            </a:r>
          </a:p>
        </p:txBody>
      </p:sp>
      <p:sp>
        <p:nvSpPr>
          <p:cNvPr id="4" name="Segnaposto numero diapositiva 2">
            <a:extLst>
              <a:ext uri="{FF2B5EF4-FFF2-40B4-BE49-F238E27FC236}">
                <a16:creationId xmlns="" xmlns:a16="http://schemas.microsoft.com/office/drawing/2014/main" id="{70E975F5-A472-4A38-88F8-61C5D927A213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28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FD9BCAAD-7357-486C-87B8-F3EE3D13CE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2" t="13360" r="12750" b="13042"/>
          <a:stretch/>
        </p:blipFill>
        <p:spPr>
          <a:xfrm>
            <a:off x="489873" y="2992438"/>
            <a:ext cx="1514236" cy="1339516"/>
          </a:xfrm>
          <a:prstGeom prst="rect">
            <a:avLst/>
          </a:prstGeom>
        </p:spPr>
      </p:pic>
      <p:sp>
        <p:nvSpPr>
          <p:cNvPr id="9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2245415" y="2714687"/>
            <a:ext cx="6408712" cy="177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 algn="just">
              <a:buBlip>
                <a:blip r:embed="rId5"/>
              </a:buBlip>
            </a:pPr>
            <a:r>
              <a:rPr lang="it-IT" sz="1500" dirty="0">
                <a:solidFill>
                  <a:schemeClr val="accent6"/>
                </a:solidFill>
              </a:rPr>
              <a:t>Offerta formativa di qualità specialistica e professionale</a:t>
            </a:r>
            <a:r>
              <a:rPr lang="it-IT" sz="1500" b="0" dirty="0">
                <a:solidFill>
                  <a:srgbClr val="003A79"/>
                </a:solidFill>
              </a:rPr>
              <a:t>, meglio se in ambito culturale ed ambientale e relativa agli elementi </a:t>
            </a:r>
            <a:r>
              <a:rPr lang="it-IT" sz="1500" dirty="0">
                <a:solidFill>
                  <a:schemeClr val="accent6"/>
                </a:solidFill>
              </a:rPr>
              <a:t>legati alle caratteristiche del territorio </a:t>
            </a:r>
            <a:r>
              <a:rPr lang="it-IT" sz="1500" b="0" dirty="0">
                <a:solidFill>
                  <a:schemeClr val="tx2"/>
                </a:solidFill>
              </a:rPr>
              <a:t>(es. produzioni audiovisive)</a:t>
            </a:r>
            <a:r>
              <a:rPr lang="it-IT" sz="1500" b="0" dirty="0">
                <a:solidFill>
                  <a:srgbClr val="003A79"/>
                </a:solidFill>
              </a:rPr>
              <a:t>.</a:t>
            </a:r>
          </a:p>
          <a:p>
            <a:pPr marL="214308" indent="-214308" algn="just">
              <a:buBlip>
                <a:blip r:embed="rId5"/>
              </a:buBlip>
            </a:pPr>
            <a:r>
              <a:rPr lang="it-IT" sz="1500" dirty="0">
                <a:solidFill>
                  <a:schemeClr val="accent6"/>
                </a:solidFill>
              </a:rPr>
              <a:t>Politiche abitative </a:t>
            </a:r>
            <a:r>
              <a:rPr lang="it-IT" sz="1500" b="0" dirty="0">
                <a:solidFill>
                  <a:srgbClr val="003A79"/>
                </a:solidFill>
              </a:rPr>
              <a:t>che valorizzino anche immobili in disuso e che possano </a:t>
            </a:r>
            <a:r>
              <a:rPr lang="it-IT" sz="1500" dirty="0">
                <a:solidFill>
                  <a:schemeClr val="accent6"/>
                </a:solidFill>
              </a:rPr>
              <a:t>attrarre giovani </a:t>
            </a:r>
            <a:r>
              <a:rPr lang="it-IT" sz="1500" b="0" dirty="0">
                <a:solidFill>
                  <a:srgbClr val="003A79"/>
                </a:solidFill>
              </a:rPr>
              <a:t>(creazione di campus) e </a:t>
            </a:r>
            <a:r>
              <a:rPr lang="it-IT" sz="1500" dirty="0">
                <a:solidFill>
                  <a:schemeClr val="accent6"/>
                </a:solidFill>
              </a:rPr>
              <a:t>lavoratori qualificati. </a:t>
            </a:r>
          </a:p>
        </p:txBody>
      </p:sp>
    </p:spTree>
    <p:extLst>
      <p:ext uri="{BB962C8B-B14F-4D97-AF65-F5344CB8AC3E}">
        <p14:creationId xmlns:p14="http://schemas.microsoft.com/office/powerpoint/2010/main" xmlns="" val="2982777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5" y="97284"/>
            <a:ext cx="7833600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Lavoro e Digitale per essere più produttivi</a:t>
            </a:r>
            <a:endParaRPr lang="en-GB" sz="24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00" t="60914" r="33843" b="22766"/>
          <a:stretch/>
        </p:blipFill>
        <p:spPr bwMode="auto">
          <a:xfrm>
            <a:off x="251521" y="3291830"/>
            <a:ext cx="1250407" cy="106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7723" y="728490"/>
            <a:ext cx="41228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La tecnologia digitale sta cambiando la vita delle persone e la strategia digitale dell’UE mira a costruire un’Europa più intelligente.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0" y="1887403"/>
            <a:ext cx="406794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Matera mostra già una buona sensibilità in tal senso con l’hub digitale di San Rocco e la Casa delle Tecnologie Emergenti.</a:t>
            </a: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F1C7691B-239B-4660-B02A-B823AC6572CC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29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1619672" y="3155305"/>
            <a:ext cx="7179369" cy="150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accent6"/>
                </a:solidFill>
              </a:rPr>
              <a:t>Lo </a:t>
            </a:r>
            <a:r>
              <a:rPr lang="it-IT" sz="1500" i="1" dirty="0" err="1">
                <a:solidFill>
                  <a:schemeClr val="accent6"/>
                </a:solidFill>
              </a:rPr>
              <a:t>smart</a:t>
            </a:r>
            <a:r>
              <a:rPr lang="it-IT" sz="1500" i="1" dirty="0">
                <a:solidFill>
                  <a:schemeClr val="accent6"/>
                </a:solidFill>
              </a:rPr>
              <a:t> </a:t>
            </a:r>
            <a:r>
              <a:rPr lang="it-IT" sz="1500" i="1" dirty="0" err="1">
                <a:solidFill>
                  <a:schemeClr val="accent6"/>
                </a:solidFill>
              </a:rPr>
              <a:t>working</a:t>
            </a:r>
            <a:r>
              <a:rPr lang="it-IT" sz="1500" i="1" dirty="0">
                <a:solidFill>
                  <a:schemeClr val="accent6"/>
                </a:solidFill>
              </a:rPr>
              <a:t> </a:t>
            </a:r>
            <a:r>
              <a:rPr lang="it-IT" sz="1500" b="0" dirty="0">
                <a:solidFill>
                  <a:srgbClr val="003A79"/>
                </a:solidFill>
              </a:rPr>
              <a:t>può essere una </a:t>
            </a:r>
            <a:r>
              <a:rPr lang="it-IT" sz="1500" dirty="0">
                <a:solidFill>
                  <a:schemeClr val="accent6"/>
                </a:solidFill>
              </a:rPr>
              <a:t>grande opportunità </a:t>
            </a:r>
            <a:r>
              <a:rPr lang="it-IT" sz="1500" b="0" dirty="0">
                <a:solidFill>
                  <a:srgbClr val="003A79"/>
                </a:solidFill>
              </a:rPr>
              <a:t>per le aree urbane meno densamente popolate </a:t>
            </a:r>
            <a:r>
              <a:rPr lang="it-IT" sz="1500" dirty="0">
                <a:solidFill>
                  <a:schemeClr val="accent6"/>
                </a:solidFill>
              </a:rPr>
              <a:t>a condizione che siano connesse</a:t>
            </a:r>
            <a:r>
              <a:rPr lang="it-IT" sz="1500" b="0" dirty="0">
                <a:solidFill>
                  <a:srgbClr val="003A79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0" dirty="0">
                <a:solidFill>
                  <a:srgbClr val="003A79"/>
                </a:solidFill>
              </a:rPr>
              <a:t>Sono, quindi, </a:t>
            </a:r>
            <a:r>
              <a:rPr lang="it-IT" sz="1500" dirty="0">
                <a:solidFill>
                  <a:schemeClr val="accent6"/>
                </a:solidFill>
              </a:rPr>
              <a:t>urgenti investimenti in banda larga</a:t>
            </a:r>
            <a:r>
              <a:rPr lang="it-IT" sz="1500" b="0" dirty="0">
                <a:solidFill>
                  <a:srgbClr val="003A79"/>
                </a:solidFill>
              </a:rPr>
              <a:t> per garantirla.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0" dirty="0">
                <a:solidFill>
                  <a:srgbClr val="003A79"/>
                </a:solidFill>
              </a:rPr>
              <a:t> Il digitale rappresenta, di conseguenza, </a:t>
            </a:r>
            <a:r>
              <a:rPr lang="it-IT" sz="1500" dirty="0">
                <a:solidFill>
                  <a:schemeClr val="accent6"/>
                </a:solidFill>
              </a:rPr>
              <a:t>un’infrastruttura immateriale  </a:t>
            </a:r>
            <a:r>
              <a:rPr lang="it-IT" sz="1500" b="0" dirty="0">
                <a:solidFill>
                  <a:srgbClr val="003A79"/>
                </a:solidFill>
              </a:rPr>
              <a:t>di </a:t>
            </a:r>
            <a:r>
              <a:rPr lang="it-IT" sz="1500" dirty="0">
                <a:solidFill>
                  <a:schemeClr val="accent6"/>
                </a:solidFill>
              </a:rPr>
              <a:t>primaria importanza </a:t>
            </a:r>
            <a:r>
              <a:rPr lang="it-IT" sz="1500" b="0" dirty="0">
                <a:solidFill>
                  <a:srgbClr val="003A79"/>
                </a:solidFill>
              </a:rPr>
              <a:t>tanto quanto quelle materiali.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B3C1F59B-DA38-4A4C-BDAE-9C3106574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00" b="27496"/>
          <a:stretch/>
        </p:blipFill>
        <p:spPr>
          <a:xfrm>
            <a:off x="4168621" y="691361"/>
            <a:ext cx="4229327" cy="21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21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ttangolo 2">
            <a:extLst>
              <a:ext uri="{FF2B5EF4-FFF2-40B4-BE49-F238E27FC236}">
                <a16:creationId xmlns="" xmlns:a16="http://schemas.microsoft.com/office/drawing/2014/main" id="{E6EFBEF8-FACB-4E8F-8CF1-F10EDF89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39502"/>
            <a:ext cx="1284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600" b="1" dirty="0">
                <a:solidFill>
                  <a:srgbClr val="003A79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INDICE</a:t>
            </a:r>
          </a:p>
        </p:txBody>
      </p:sp>
      <p:sp>
        <p:nvSpPr>
          <p:cNvPr id="2" name="CasellaDiTesto 3">
            <a:extLst>
              <a:ext uri="{FF2B5EF4-FFF2-40B4-BE49-F238E27FC236}">
                <a16:creationId xmlns="" xmlns:a16="http://schemas.microsoft.com/office/drawing/2014/main" id="{3FE1DB28-3529-4A2C-B1C9-E61004364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8" y="1203598"/>
            <a:ext cx="8856984" cy="272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55663" indent="-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spcAft>
                <a:spcPts val="600"/>
              </a:spcAft>
              <a:buFont typeface="Calibri" panose="020F0502020204030204" pitchFamily="34" charset="0"/>
              <a:buAutoNum type="romanUcPeriod"/>
            </a:pPr>
            <a:r>
              <a:rPr lang="it-IT" altLang="en-US" dirty="0">
                <a:solidFill>
                  <a:srgbClr val="003A79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Lo scenario economico di riferimento: come è evoluta Matera dal 2015 al 2019</a:t>
            </a:r>
          </a:p>
          <a:p>
            <a:pPr lvl="1" algn="just" eaLnBrk="1" hangingPunct="1">
              <a:spcBef>
                <a:spcPts val="1200"/>
              </a:spcBef>
              <a:spcAft>
                <a:spcPts val="600"/>
              </a:spcAft>
              <a:buFont typeface="Calibri" panose="020F0502020204030204" pitchFamily="34" charset="0"/>
              <a:buAutoNum type="romanUcPeriod"/>
            </a:pPr>
            <a:r>
              <a:rPr lang="it-IT" altLang="en-US" dirty="0">
                <a:solidFill>
                  <a:srgbClr val="003A79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L’evento di Capitale della Cultura: impatto socio economico e confronto internazionale</a:t>
            </a:r>
          </a:p>
          <a:p>
            <a:pPr lvl="1" algn="just" eaLnBrk="1" hangingPunct="1">
              <a:spcBef>
                <a:spcPts val="1200"/>
              </a:spcBef>
              <a:spcAft>
                <a:spcPts val="600"/>
              </a:spcAft>
              <a:buFont typeface="Calibri" panose="020F0502020204030204" pitchFamily="34" charset="0"/>
              <a:buAutoNum type="romanUcPeriod"/>
            </a:pPr>
            <a:r>
              <a:rPr lang="it-IT" altLang="en-US" dirty="0">
                <a:solidFill>
                  <a:srgbClr val="003A79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Scenario 2020: il Covid-19 sulle dinamiche economiche e turistiche del territorio</a:t>
            </a:r>
          </a:p>
          <a:p>
            <a:pPr lvl="1" algn="just" eaLnBrk="1" hangingPunct="1">
              <a:spcBef>
                <a:spcPts val="1200"/>
              </a:spcBef>
              <a:spcAft>
                <a:spcPts val="600"/>
              </a:spcAft>
              <a:buFont typeface="Calibri" panose="020F0502020204030204" pitchFamily="34" charset="0"/>
              <a:buAutoNum type="romanUcPeriod"/>
            </a:pPr>
            <a:r>
              <a:rPr lang="it-IT" altLang="en-US" dirty="0">
                <a:solidFill>
                  <a:srgbClr val="003A79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Le azioni per il rilancio della città nel prossimo futuro</a:t>
            </a:r>
          </a:p>
        </p:txBody>
      </p:sp>
    </p:spTree>
    <p:extLst>
      <p:ext uri="{BB962C8B-B14F-4D97-AF65-F5344CB8AC3E}">
        <p14:creationId xmlns:p14="http://schemas.microsoft.com/office/powerpoint/2010/main" xmlns="" val="3102377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43" t="61319" r="54363" b="21108"/>
          <a:stretch/>
        </p:blipFill>
        <p:spPr bwMode="auto">
          <a:xfrm>
            <a:off x="395536" y="3291830"/>
            <a:ext cx="1267378" cy="99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51470"/>
            <a:ext cx="8620499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spc="-100" dirty="0"/>
              <a:t>Logistica e Tecnologia per essere più raggiungibili e centrali</a:t>
            </a:r>
            <a:endParaRPr lang="en-GB" sz="2400" spc="-1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413331" y="754493"/>
            <a:ext cx="5166781" cy="131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3A79"/>
                </a:solidFill>
              </a:rPr>
              <a:t>Matera</a:t>
            </a:r>
            <a:r>
              <a:rPr lang="it-IT" sz="1500" b="0" dirty="0">
                <a:solidFill>
                  <a:srgbClr val="003A79"/>
                </a:solidFill>
              </a:rPr>
              <a:t> occupa una </a:t>
            </a:r>
            <a:r>
              <a:rPr lang="it-IT" sz="1500" dirty="0">
                <a:solidFill>
                  <a:srgbClr val="003A79"/>
                </a:solidFill>
              </a:rPr>
              <a:t>posizione particolare in ottica logistico/produttiva </a:t>
            </a:r>
            <a:r>
              <a:rPr lang="it-IT" sz="1500" b="0" dirty="0">
                <a:solidFill>
                  <a:srgbClr val="003A79"/>
                </a:solidFill>
              </a:rPr>
              <a:t>e può rappresentare una </a:t>
            </a:r>
            <a:r>
              <a:rPr lang="it-IT" sz="1500" dirty="0">
                <a:solidFill>
                  <a:srgbClr val="003A79"/>
                </a:solidFill>
              </a:rPr>
              <a:t>“cerniera” per lo scambio di persone e merci tra le aree ad Est e quelle ad Ovest</a:t>
            </a:r>
            <a:r>
              <a:rPr lang="it-IT" sz="1500" b="0" dirty="0">
                <a:solidFill>
                  <a:srgbClr val="003A79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b="0" dirty="0">
                <a:solidFill>
                  <a:srgbClr val="003A79"/>
                </a:solidFill>
              </a:rPr>
              <a:t>Il territorio materano può puntare sulla presenza della </a:t>
            </a:r>
            <a:r>
              <a:rPr lang="it-IT" sz="1600" dirty="0">
                <a:solidFill>
                  <a:srgbClr val="003A79"/>
                </a:solidFill>
              </a:rPr>
              <a:t>Zona Economica Speciale Interregionale Ionica</a:t>
            </a:r>
            <a:endParaRPr lang="it-IT" sz="1500" b="0" dirty="0">
              <a:solidFill>
                <a:srgbClr val="003A79"/>
              </a:solidFill>
            </a:endParaRPr>
          </a:p>
        </p:txBody>
      </p:sp>
      <p:sp>
        <p:nvSpPr>
          <p:cNvPr id="4" name="Segnaposto numero diapositiva 2">
            <a:extLst>
              <a:ext uri="{FF2B5EF4-FFF2-40B4-BE49-F238E27FC236}">
                <a16:creationId xmlns="" xmlns:a16="http://schemas.microsoft.com/office/drawing/2014/main" id="{F8E5CC76-92E0-4D69-85F1-CC7E55697F2E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30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3820" y="505779"/>
            <a:ext cx="3471505" cy="29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2073438" y="3125781"/>
            <a:ext cx="6653847" cy="177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 algn="just">
              <a:buBlip>
                <a:blip r:embed="rId5"/>
              </a:buBlip>
            </a:pPr>
            <a:r>
              <a:rPr lang="it-IT" sz="1500" b="0" dirty="0">
                <a:solidFill>
                  <a:srgbClr val="003A79"/>
                </a:solidFill>
              </a:rPr>
              <a:t>Per la </a:t>
            </a:r>
            <a:r>
              <a:rPr lang="it-IT" sz="1500" b="0" dirty="0" err="1">
                <a:solidFill>
                  <a:srgbClr val="003A79"/>
                </a:solidFill>
              </a:rPr>
              <a:t>Zes</a:t>
            </a:r>
            <a:r>
              <a:rPr lang="it-IT" sz="1500" b="0" dirty="0">
                <a:solidFill>
                  <a:srgbClr val="003A79"/>
                </a:solidFill>
              </a:rPr>
              <a:t> è urgente la </a:t>
            </a:r>
            <a:r>
              <a:rPr lang="it-IT" sz="1500" dirty="0">
                <a:solidFill>
                  <a:schemeClr val="accent6"/>
                </a:solidFill>
              </a:rPr>
              <a:t>sinergia con il porto di Taranto</a:t>
            </a:r>
            <a:r>
              <a:rPr lang="it-IT" sz="1500" b="0" dirty="0">
                <a:solidFill>
                  <a:srgbClr val="003A79"/>
                </a:solidFill>
              </a:rPr>
              <a:t>.</a:t>
            </a:r>
          </a:p>
          <a:p>
            <a:pPr marL="214308" indent="-214308" algn="just">
              <a:buBlip>
                <a:blip r:embed="rId5"/>
              </a:buBlip>
            </a:pPr>
            <a:r>
              <a:rPr lang="it-IT" sz="1500" b="0" dirty="0">
                <a:solidFill>
                  <a:srgbClr val="003A79"/>
                </a:solidFill>
              </a:rPr>
              <a:t>Valorizzare il posizionamento di Matera all’interno della direttrice </a:t>
            </a:r>
            <a:r>
              <a:rPr lang="it-IT" sz="1500" dirty="0">
                <a:solidFill>
                  <a:schemeClr val="accent6"/>
                </a:solidFill>
              </a:rPr>
              <a:t>Mezzogiorno-Mediterraneo</a:t>
            </a:r>
            <a:r>
              <a:rPr lang="it-IT" sz="1500" b="0" dirty="0">
                <a:solidFill>
                  <a:srgbClr val="003A79"/>
                </a:solidFill>
              </a:rPr>
              <a:t>, area sempre più centrale nei traffici internazionali.</a:t>
            </a:r>
          </a:p>
          <a:p>
            <a:pPr marL="214308" indent="-214308" algn="just">
              <a:buBlip>
                <a:blip r:embed="rId5"/>
              </a:buBlip>
            </a:pPr>
            <a:r>
              <a:rPr lang="it-IT" sz="1500" b="0" dirty="0">
                <a:solidFill>
                  <a:srgbClr val="003A79"/>
                </a:solidFill>
              </a:rPr>
              <a:t>Investire nel connubio con il Mediterraneo oggi rappresenta, quindi, un </a:t>
            </a:r>
            <a:r>
              <a:rPr lang="it-IT" sz="1500" dirty="0">
                <a:solidFill>
                  <a:schemeClr val="accent6"/>
                </a:solidFill>
              </a:rPr>
              <a:t>investimento per il futuro</a:t>
            </a:r>
            <a:r>
              <a:rPr lang="it-IT" sz="1500" b="0" dirty="0">
                <a:solidFill>
                  <a:srgbClr val="003A79"/>
                </a:solidFill>
              </a:rPr>
              <a:t>, ma domani potrebbe essere una </a:t>
            </a:r>
            <a:r>
              <a:rPr lang="it-IT" sz="1500" dirty="0">
                <a:solidFill>
                  <a:schemeClr val="accent6"/>
                </a:solidFill>
              </a:rPr>
              <a:t>strada per la crescita</a:t>
            </a:r>
            <a:r>
              <a:rPr lang="it-IT" sz="1500" b="0" dirty="0">
                <a:solidFill>
                  <a:srgbClr val="003A79"/>
                </a:solidFill>
              </a:rPr>
              <a:t>. </a:t>
            </a:r>
          </a:p>
          <a:p>
            <a:pPr marL="214308" indent="-214308" algn="just">
              <a:buBlip>
                <a:blip r:embed="rId5"/>
              </a:buBlip>
            </a:pPr>
            <a:endParaRPr lang="it-IT" sz="1500" b="0" dirty="0">
              <a:solidFill>
                <a:srgbClr val="003A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865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" y="134542"/>
            <a:ext cx="8136904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L’esperienza di Matera e le nuove prospettive</a:t>
            </a:r>
            <a:endParaRPr lang="en-GB" sz="24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179512" y="627534"/>
            <a:ext cx="849694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50" dirty="0">
                <a:solidFill>
                  <a:srgbClr val="003A79"/>
                </a:solidFill>
              </a:rPr>
              <a:t>La Pandemia e la crisi sanitaria può essere anche un’</a:t>
            </a:r>
            <a:r>
              <a:rPr lang="it-IT" sz="1550" dirty="0">
                <a:solidFill>
                  <a:schemeClr val="accent6"/>
                </a:solidFill>
              </a:rPr>
              <a:t>opportunità di rilancio </a:t>
            </a:r>
            <a:r>
              <a:rPr lang="it-IT" sz="1550" dirty="0">
                <a:solidFill>
                  <a:srgbClr val="003A79"/>
                </a:solidFill>
              </a:rPr>
              <a:t>per le aree strutturalmente e tradizionalmente più deboli.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50" dirty="0">
                <a:solidFill>
                  <a:srgbClr val="003A79"/>
                </a:solidFill>
              </a:rPr>
              <a:t>Il mondo infatti dopo sarà diverso per  un po’ di tempo, con un più che probabile </a:t>
            </a:r>
            <a:r>
              <a:rPr lang="it-IT" sz="1550" dirty="0">
                <a:solidFill>
                  <a:schemeClr val="accent6"/>
                </a:solidFill>
              </a:rPr>
              <a:t>ridisegno delle gerarchie urbane</a:t>
            </a:r>
            <a:r>
              <a:rPr lang="it-IT" sz="1550" dirty="0">
                <a:solidFill>
                  <a:srgbClr val="003A79"/>
                </a:solidFill>
              </a:rPr>
              <a:t>:  grandi aree urbane più in difficoltà, aree urbane più piccole e aree rurali in recupero … </a:t>
            </a:r>
            <a:r>
              <a:rPr lang="it-IT" sz="1550" dirty="0">
                <a:solidFill>
                  <a:schemeClr val="accent6"/>
                </a:solidFill>
              </a:rPr>
              <a:t>Sfruttiamolo</a:t>
            </a:r>
            <a:r>
              <a:rPr lang="it-IT" sz="1550" dirty="0">
                <a:solidFill>
                  <a:srgbClr val="003A79"/>
                </a:solidFill>
              </a:rPr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50" dirty="0">
                <a:solidFill>
                  <a:srgbClr val="003A79"/>
                </a:solidFill>
              </a:rPr>
              <a:t>Il Turismo è </a:t>
            </a:r>
            <a:r>
              <a:rPr lang="it-IT" sz="1550" dirty="0">
                <a:solidFill>
                  <a:schemeClr val="accent6"/>
                </a:solidFill>
              </a:rPr>
              <a:t>una strada importante ma non l’unica</a:t>
            </a:r>
            <a:r>
              <a:rPr lang="it-IT" sz="1550" dirty="0">
                <a:solidFill>
                  <a:srgbClr val="003A79"/>
                </a:solidFill>
              </a:rPr>
              <a:t>.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50" dirty="0">
                <a:solidFill>
                  <a:srgbClr val="003A79"/>
                </a:solidFill>
              </a:rPr>
              <a:t>Per rimettere in moto lo sviluppo e la crescita </a:t>
            </a:r>
            <a:r>
              <a:rPr lang="it-IT" sz="1550" dirty="0">
                <a:solidFill>
                  <a:schemeClr val="accent6"/>
                </a:solidFill>
              </a:rPr>
              <a:t>occorre il concorso di competenze e  sinergie tra i vari livelli istituzionali e la forte collaborazione dei privati.</a:t>
            </a:r>
            <a:r>
              <a:rPr lang="it-IT" sz="1550" dirty="0">
                <a:solidFill>
                  <a:srgbClr val="003A79"/>
                </a:solidFill>
              </a:rPr>
              <a:t>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50" dirty="0">
                <a:solidFill>
                  <a:srgbClr val="003A79"/>
                </a:solidFill>
              </a:rPr>
              <a:t>Ricette magiche non ce ne sono … ci sono suggerimenti per percorsi di crescita </a:t>
            </a:r>
            <a:r>
              <a:rPr lang="it-IT" sz="1550" dirty="0">
                <a:solidFill>
                  <a:schemeClr val="accent6"/>
                </a:solidFill>
              </a:rPr>
              <a:t>sull’esempio anche di quanto fatto da altri.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50" dirty="0">
                <a:solidFill>
                  <a:srgbClr val="003A79"/>
                </a:solidFill>
              </a:rPr>
              <a:t>C’è il tempo (e con i nuovi paradigmi europei anche le risorse) </a:t>
            </a:r>
            <a:r>
              <a:rPr lang="it-IT" sz="1550" dirty="0">
                <a:solidFill>
                  <a:schemeClr val="accent6"/>
                </a:solidFill>
              </a:rPr>
              <a:t>per consolidare un percorso di crescita e di sviluppo strutturale per Matera.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550" dirty="0">
              <a:solidFill>
                <a:srgbClr val="003A79"/>
              </a:solidFill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E310FADA-B295-41F0-9268-F6D99D5BDA57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31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598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="" xmlns:a16="http://schemas.microsoft.com/office/drawing/2014/main" id="{17FB6E5A-FE91-4F84-B5DF-18E784127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211710"/>
            <a:ext cx="806767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913977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3200" b="1" spc="-130" dirty="0">
                <a:solidFill>
                  <a:srgbClr val="003A79"/>
                </a:solidFill>
                <a:latin typeface="Century Gothic" pitchFamily="34" charset="0"/>
              </a:rPr>
              <a:t>Grazie per l’attenzione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2B4B8F69-9D3D-4D4C-95F9-BAE815B681C5}"/>
              </a:ext>
            </a:extLst>
          </p:cNvPr>
          <p:cNvSpPr txBox="1">
            <a:spLocks/>
          </p:cNvSpPr>
          <p:nvPr/>
        </p:nvSpPr>
        <p:spPr>
          <a:xfrm>
            <a:off x="3602038" y="4443413"/>
            <a:ext cx="1800225" cy="333375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Arial"/>
              </a:rPr>
              <a:t>Settembre 2020</a:t>
            </a:r>
          </a:p>
        </p:txBody>
      </p:sp>
    </p:spTree>
    <p:extLst>
      <p:ext uri="{BB962C8B-B14F-4D97-AF65-F5344CB8AC3E}">
        <p14:creationId xmlns:p14="http://schemas.microsoft.com/office/powerpoint/2010/main" xmlns="" val="422401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afico 27">
            <a:extLst>
              <a:ext uri="{FF2B5EF4-FFF2-40B4-BE49-F238E27FC236}">
                <a16:creationId xmlns="" xmlns:a16="http://schemas.microsoft.com/office/drawing/2014/main" id="{289A0803-3F09-4365-9E34-54AE0A789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8492666"/>
              </p:ext>
            </p:extLst>
          </p:nvPr>
        </p:nvGraphicFramePr>
        <p:xfrm>
          <a:off x="-167770" y="-418172"/>
          <a:ext cx="9298112" cy="607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11BE420F-C131-4230-A2F6-18E591325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0" y="100083"/>
            <a:ext cx="4586675" cy="294120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79E14EA-1CDF-4785-A5CB-583BFE62E5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59" r="3962"/>
          <a:stretch/>
        </p:blipFill>
        <p:spPr>
          <a:xfrm>
            <a:off x="4755533" y="560829"/>
            <a:ext cx="4094734" cy="1048539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" y="140618"/>
            <a:ext cx="7833600" cy="342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just" defTabSz="353076"/>
            <a:r>
              <a:rPr lang="it-IT" sz="2400" dirty="0"/>
              <a:t>Rispetto a 5 anni fa, la città di Matera è più ricca…</a:t>
            </a:r>
            <a:endParaRPr lang="en-GB" sz="24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9897" y="1474025"/>
            <a:ext cx="4300179" cy="1338998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Positivi anche alcuni indicatori legati al tenore di vita; ad esempio il numero di </a:t>
            </a:r>
            <a:r>
              <a:rPr lang="it-IT" sz="1500" dirty="0">
                <a:solidFill>
                  <a:srgbClr val="003A79"/>
                </a:solidFill>
              </a:rPr>
              <a:t>autoveicoli per abitante </a:t>
            </a:r>
            <a:r>
              <a:rPr lang="it-IT" sz="1500" b="0" dirty="0">
                <a:solidFill>
                  <a:srgbClr val="003A79"/>
                </a:solidFill>
              </a:rPr>
              <a:t>è più alto del dato medio nazionale: </a:t>
            </a:r>
            <a:r>
              <a:rPr lang="it-IT" sz="1500" dirty="0">
                <a:solidFill>
                  <a:srgbClr val="003A79"/>
                </a:solidFill>
              </a:rPr>
              <a:t>1,62 contro 1,5</a:t>
            </a:r>
            <a:r>
              <a:rPr lang="it-IT" sz="1500" b="0" dirty="0">
                <a:solidFill>
                  <a:srgbClr val="003A79"/>
                </a:solidFill>
              </a:rPr>
              <a:t>.</a:t>
            </a:r>
            <a:endParaRPr lang="it-IT" sz="1500" b="0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55686" y="4465595"/>
            <a:ext cx="35228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su dati Istat, Banca d’Italia, Aci 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83743" y="2566802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Numero di veicoli per famiglia</a:t>
            </a:r>
            <a:endParaRPr lang="en-US" sz="1000" b="1" dirty="0">
              <a:solidFill>
                <a:srgbClr val="003A79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4D0C7AC6-8328-4F8D-8B37-3F4F8CEF7136}"/>
              </a:ext>
            </a:extLst>
          </p:cNvPr>
          <p:cNvSpPr txBox="1"/>
          <p:nvPr/>
        </p:nvSpPr>
        <p:spPr>
          <a:xfrm>
            <a:off x="23308" y="3219100"/>
            <a:ext cx="4586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  <a:latin typeface="Century Gothic" panose="020B0502020202020204" pitchFamily="34" charset="0"/>
              </a:rPr>
              <a:t>Sono cresciuti anche i </a:t>
            </a:r>
            <a:r>
              <a:rPr lang="it-IT" sz="15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depositi bancari </a:t>
            </a:r>
            <a:r>
              <a:rPr lang="it-IT" sz="1500" b="0" dirty="0">
                <a:solidFill>
                  <a:srgbClr val="003A79"/>
                </a:solidFill>
                <a:latin typeface="Century Gothic" panose="020B0502020202020204" pitchFamily="34" charset="0"/>
              </a:rPr>
              <a:t>delle famiglie con </a:t>
            </a:r>
            <a:r>
              <a:rPr lang="it-IT" sz="15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+32% </a:t>
            </a:r>
            <a:r>
              <a:rPr lang="it-IT" sz="1500" b="0" dirty="0">
                <a:solidFill>
                  <a:srgbClr val="003A79"/>
                </a:solidFill>
                <a:latin typeface="Century Gothic" panose="020B0502020202020204" pitchFamily="34" charset="0"/>
              </a:rPr>
              <a:t>nell’ultimo quinquennio. In termini pro-capite si raggiunge un valore pari a </a:t>
            </a:r>
            <a:r>
              <a:rPr lang="it-IT" sz="15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17,4 mila €</a:t>
            </a:r>
            <a:r>
              <a:rPr lang="it-IT" sz="1500" b="0" dirty="0">
                <a:solidFill>
                  <a:srgbClr val="003A79"/>
                </a:solidFill>
                <a:latin typeface="Century Gothic" panose="020B0502020202020204" pitchFamily="34" charset="0"/>
              </a:rPr>
              <a:t>, 4,2 mila € in più rispetto al 2015.</a:t>
            </a:r>
            <a:endParaRPr lang="it-IT" sz="1500" dirty="0"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444466AA-0593-47EA-BCF3-38EC57DA5DDD}"/>
              </a:ext>
            </a:extLst>
          </p:cNvPr>
          <p:cNvSpPr txBox="1"/>
          <p:nvPr/>
        </p:nvSpPr>
        <p:spPr>
          <a:xfrm>
            <a:off x="206173" y="2645998"/>
            <a:ext cx="4676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</a:t>
            </a:r>
            <a:endParaRPr lang="it-IT" sz="900" dirty="0"/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BAA8AC7B-52E8-42DB-9E4E-B8F146BB221A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4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69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1C0D709C-22F9-4FE0-8C2F-9B0B5CCCD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0" t="20140" r="14210" b="1208"/>
          <a:stretch/>
        </p:blipFill>
        <p:spPr>
          <a:xfrm>
            <a:off x="406982" y="749640"/>
            <a:ext cx="3842987" cy="2221115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" y="43202"/>
            <a:ext cx="8229136" cy="490973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just" defTabSz="353076"/>
            <a:r>
              <a:rPr lang="it-IT" sz="2400" dirty="0"/>
              <a:t>… e più attrattiva.</a:t>
            </a:r>
            <a:endParaRPr lang="en-GB" sz="24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73" y="3251423"/>
            <a:ext cx="4579765" cy="1048539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Vi è una buona </a:t>
            </a:r>
            <a:r>
              <a:rPr lang="it-IT" sz="1500" dirty="0">
                <a:solidFill>
                  <a:srgbClr val="003A79"/>
                </a:solidFill>
              </a:rPr>
              <a:t>capacità di radicamento in loco </a:t>
            </a:r>
            <a:r>
              <a:rPr lang="it-IT" sz="1500" b="0" dirty="0">
                <a:solidFill>
                  <a:srgbClr val="003A79"/>
                </a:solidFill>
              </a:rPr>
              <a:t>con una popolazione complessiva sostanzialmente stabile mentre a livello regionale si registra un calo del 2,9%.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500" b="0" dirty="0">
              <a:solidFill>
                <a:srgbClr val="003A79"/>
              </a:solidFill>
            </a:endParaRPr>
          </a:p>
          <a:p>
            <a:pPr algn="just"/>
            <a:endParaRPr lang="it-IT" sz="1500" b="0" dirty="0">
              <a:solidFill>
                <a:srgbClr val="003A79"/>
              </a:solidFill>
            </a:endParaRPr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85098" y="4446568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>
                <a:latin typeface="Century Gothic" panose="020B0502020202020204" pitchFamily="34" charset="0"/>
              </a:rPr>
              <a:t>Fonte: elaborazione SRM su Istat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67282" y="2626202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Indice di vecchiaia (%)</a:t>
            </a:r>
            <a:endParaRPr lang="en-US" sz="1000" b="1" dirty="0">
              <a:solidFill>
                <a:srgbClr val="003A79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4EF9181E-6EAA-4034-A3DC-D6BC99E568A2}"/>
              </a:ext>
            </a:extLst>
          </p:cNvPr>
          <p:cNvSpPr txBox="1"/>
          <p:nvPr/>
        </p:nvSpPr>
        <p:spPr>
          <a:xfrm>
            <a:off x="4902665" y="1280193"/>
            <a:ext cx="409227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  <a:latin typeface="Century Gothic" panose="020B0502020202020204" pitchFamily="34" charset="0"/>
              </a:rPr>
              <a:t>Vi è una </a:t>
            </a: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popolazione mediamente più giovane </a:t>
            </a:r>
            <a:r>
              <a:rPr lang="it-IT" sz="1500" b="0" dirty="0">
                <a:solidFill>
                  <a:srgbClr val="003A79"/>
                </a:solidFill>
                <a:latin typeface="Century Gothic" panose="020B0502020202020204" pitchFamily="34" charset="0"/>
              </a:rPr>
              <a:t>del resto della regione e del Paese (indice di vecchiaia più basso), che può garantire maggiore produttività e creatività.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BEFC5E30-645F-472D-9E2B-1A2E2F30EB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59" r="3962"/>
          <a:stretch/>
        </p:blipFill>
        <p:spPr>
          <a:xfrm>
            <a:off x="4971916" y="241158"/>
            <a:ext cx="4092270" cy="1048539"/>
          </a:xfrm>
          <a:prstGeom prst="rect">
            <a:avLst/>
          </a:prstGeom>
        </p:spPr>
      </p:pic>
      <p:graphicFrame>
        <p:nvGraphicFramePr>
          <p:cNvPr id="17" name="Grafico 16">
            <a:extLst>
              <a:ext uri="{FF2B5EF4-FFF2-40B4-BE49-F238E27FC236}">
                <a16:creationId xmlns="" xmlns:a16="http://schemas.microsoft.com/office/drawing/2014/main" id="{E0266F0B-8E9F-4DFD-AEAA-2AC8D2F03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1617698"/>
              </p:ext>
            </p:extLst>
          </p:nvPr>
        </p:nvGraphicFramePr>
        <p:xfrm>
          <a:off x="4929282" y="2806995"/>
          <a:ext cx="4035206" cy="167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11E0F1BA-050E-4083-B67C-BE86482D1770}"/>
              </a:ext>
            </a:extLst>
          </p:cNvPr>
          <p:cNvSpPr txBox="1"/>
          <p:nvPr/>
        </p:nvSpPr>
        <p:spPr>
          <a:xfrm>
            <a:off x="491584" y="2855339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>
                <a:latin typeface="Century Gothic" panose="020B0502020202020204" pitchFamily="34" charset="0"/>
              </a:rPr>
              <a:t>Fonte: elaborazione SRM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3D170BE6-D02D-4DE7-B5DD-5932175EE782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5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73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" y="362658"/>
            <a:ext cx="8312890" cy="480900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Il tessuto imprenditoriale si è irrobustito, soprattutto grazie ai giovani</a:t>
            </a:r>
            <a:endParaRPr lang="en-GB" sz="24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D37BE8CD-745F-4B2D-B87C-0F0ECDC73DEC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6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63CF09F9-6109-445B-BC2D-82AD3262A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9" y="421660"/>
            <a:ext cx="8995656" cy="401191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F54CA03-0A4C-4A80-81E4-673D9798FCEE}"/>
              </a:ext>
            </a:extLst>
          </p:cNvPr>
          <p:cNvSpPr txBox="1"/>
          <p:nvPr/>
        </p:nvSpPr>
        <p:spPr>
          <a:xfrm>
            <a:off x="104413" y="4008102"/>
            <a:ext cx="16126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B9220E0F-8E6A-4441-B4D0-8AEAB2E475F8}"/>
              </a:ext>
            </a:extLst>
          </p:cNvPr>
          <p:cNvSpPr/>
          <p:nvPr/>
        </p:nvSpPr>
        <p:spPr>
          <a:xfrm>
            <a:off x="45785" y="4278270"/>
            <a:ext cx="89818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La voglia di fare imprese emerge soprattutto tra i giovani: </a:t>
            </a:r>
            <a:r>
              <a:rPr lang="it-IT" sz="15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l’imprenditoria giovanile materana cresce di quasi il 3%.</a:t>
            </a:r>
          </a:p>
        </p:txBody>
      </p:sp>
    </p:spTree>
    <p:extLst>
      <p:ext uri="{BB962C8B-B14F-4D97-AF65-F5344CB8AC3E}">
        <p14:creationId xmlns:p14="http://schemas.microsoft.com/office/powerpoint/2010/main" xmlns="" val="237588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9" y="70216"/>
            <a:ext cx="8229136" cy="461076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Con importanti ricadute in termini occupazionali</a:t>
            </a:r>
            <a:endParaRPr lang="en-GB" sz="24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19" y="960530"/>
            <a:ext cx="6201813" cy="3835542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Fra il 2015 e il 2019: Il </a:t>
            </a:r>
            <a:r>
              <a:rPr lang="it-IT" sz="1500" dirty="0">
                <a:solidFill>
                  <a:srgbClr val="003A79"/>
                </a:solidFill>
              </a:rPr>
              <a:t>tasso di occupazione</a:t>
            </a:r>
            <a:r>
              <a:rPr lang="it-IT" sz="1500" b="0" dirty="0">
                <a:solidFill>
                  <a:srgbClr val="003A79"/>
                </a:solidFill>
              </a:rPr>
              <a:t> </a:t>
            </a:r>
            <a:r>
              <a:rPr lang="it-IT" sz="1500" dirty="0">
                <a:solidFill>
                  <a:srgbClr val="003A79"/>
                </a:solidFill>
              </a:rPr>
              <a:t>passa dal 48% al 52,7% </a:t>
            </a:r>
            <a:r>
              <a:rPr lang="it-IT" sz="1500" b="0" dirty="0">
                <a:solidFill>
                  <a:srgbClr val="003A79"/>
                </a:solidFill>
              </a:rPr>
              <a:t>(mentre per la Basilicata dal 49,2% al 50,8%), rimanendo ben al di sopra della media meridionale (44,8%).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La </a:t>
            </a:r>
            <a:r>
              <a:rPr lang="it-IT" sz="1500" dirty="0">
                <a:solidFill>
                  <a:srgbClr val="003A79"/>
                </a:solidFill>
              </a:rPr>
              <a:t>componente femminile </a:t>
            </a:r>
            <a:r>
              <a:rPr lang="it-IT" sz="1500" b="0" dirty="0">
                <a:solidFill>
                  <a:srgbClr val="003A79"/>
                </a:solidFill>
              </a:rPr>
              <a:t>e </a:t>
            </a:r>
            <a:r>
              <a:rPr lang="it-IT" sz="1500" dirty="0">
                <a:solidFill>
                  <a:srgbClr val="003A79"/>
                </a:solidFill>
              </a:rPr>
              <a:t>quella giovanile </a:t>
            </a:r>
            <a:r>
              <a:rPr lang="it-IT" sz="1500" b="0" dirty="0">
                <a:solidFill>
                  <a:srgbClr val="003A79"/>
                </a:solidFill>
              </a:rPr>
              <a:t>con tassi d’occupazione pari al </a:t>
            </a:r>
            <a:r>
              <a:rPr lang="it-IT" sz="1500" dirty="0">
                <a:solidFill>
                  <a:srgbClr val="003A79"/>
                </a:solidFill>
              </a:rPr>
              <a:t>30,2% </a:t>
            </a:r>
            <a:r>
              <a:rPr lang="it-IT" sz="1500" b="0" dirty="0">
                <a:solidFill>
                  <a:srgbClr val="003A79"/>
                </a:solidFill>
              </a:rPr>
              <a:t>e al </a:t>
            </a:r>
            <a:r>
              <a:rPr lang="it-IT" sz="1500" dirty="0">
                <a:solidFill>
                  <a:srgbClr val="003A79"/>
                </a:solidFill>
              </a:rPr>
              <a:t>14,4%</a:t>
            </a:r>
            <a:r>
              <a:rPr lang="it-IT" sz="1500" b="0" dirty="0">
                <a:solidFill>
                  <a:srgbClr val="003A79"/>
                </a:solidFill>
              </a:rPr>
              <a:t>, rappresentano valori più alti rispetto a quelli medi regionali e meridionali.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it-IT" sz="1000" b="0" dirty="0">
              <a:solidFill>
                <a:srgbClr val="003A79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Sullo scenario provinciale incide molto il dato di </a:t>
            </a:r>
            <a:r>
              <a:rPr lang="it-IT" sz="1500" dirty="0">
                <a:solidFill>
                  <a:srgbClr val="003A79"/>
                </a:solidFill>
              </a:rPr>
              <a:t>Matera Città la cui occupazione cresce di circa il 10%</a:t>
            </a:r>
            <a:r>
              <a:rPr lang="it-IT" sz="1500" b="0" dirty="0">
                <a:solidFill>
                  <a:srgbClr val="003A79"/>
                </a:solidFill>
              </a:rPr>
              <a:t> nel periodo considerato.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Si tratta di un </a:t>
            </a:r>
            <a:r>
              <a:rPr lang="it-IT" sz="1500" dirty="0">
                <a:solidFill>
                  <a:srgbClr val="003A79"/>
                </a:solidFill>
              </a:rPr>
              <a:t>incremento molto vivace </a:t>
            </a:r>
            <a:r>
              <a:rPr lang="it-IT" sz="1500" b="0" dirty="0">
                <a:solidFill>
                  <a:srgbClr val="003A79"/>
                </a:solidFill>
              </a:rPr>
              <a:t>(più rapido persino della media nazionale).</a:t>
            </a:r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A9FED442-9BE9-498B-B92D-FC0C90F35957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7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66256" y="1681327"/>
            <a:ext cx="26997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Tasso di Occupazione: 52,7%</a:t>
            </a:r>
          </a:p>
          <a:p>
            <a:pPr algn="ctr"/>
            <a:endParaRPr lang="it-IT" sz="1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Femminile: 30,2%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Giovanile: 14,4%</a:t>
            </a:r>
            <a:endParaRPr lang="en-US" sz="1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6444207" y="771550"/>
            <a:ext cx="2625107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6" t="2987" r="87424" b="86609"/>
          <a:stretch/>
        </p:blipFill>
        <p:spPr>
          <a:xfrm>
            <a:off x="7321748" y="888522"/>
            <a:ext cx="922660" cy="79280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91" t="1614" r="27112" b="87775"/>
          <a:stretch/>
        </p:blipFill>
        <p:spPr>
          <a:xfrm>
            <a:off x="6520260" y="3291830"/>
            <a:ext cx="1220092" cy="957338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6444208" y="3139430"/>
            <a:ext cx="2625106" cy="1304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7452320" y="3514695"/>
            <a:ext cx="13588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Matera</a:t>
            </a:r>
          </a:p>
          <a:p>
            <a:pPr algn="ctr"/>
            <a:r>
              <a:rPr lang="it-IT" sz="15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+10%</a:t>
            </a:r>
            <a:endParaRPr lang="en-US" sz="1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49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5332076" y="2732668"/>
            <a:ext cx="3431521" cy="1927314"/>
            <a:chOff x="4757408" y="3316962"/>
            <a:chExt cx="3262641" cy="153444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875" t="35146" r="26997" b="22214"/>
            <a:stretch/>
          </p:blipFill>
          <p:spPr bwMode="auto">
            <a:xfrm>
              <a:off x="4757408" y="3431621"/>
              <a:ext cx="3228352" cy="141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7562849" y="3316962"/>
              <a:ext cx="457200" cy="3714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52" t="35282" r="23238" b="8417"/>
          <a:stretch/>
        </p:blipFill>
        <p:spPr bwMode="auto">
          <a:xfrm>
            <a:off x="329718" y="2802179"/>
            <a:ext cx="3348380" cy="18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" y="101154"/>
            <a:ext cx="8789434" cy="699542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dirty="0"/>
              <a:t>La crescita della struttura produttiva è legata saldamente a quella degli assetti urbani</a:t>
            </a:r>
            <a:endParaRPr lang="en-GB" sz="24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19" y="888244"/>
            <a:ext cx="9112962" cy="1667801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3A79"/>
                </a:solidFill>
              </a:rPr>
              <a:t>Mobilità sostenibile</a:t>
            </a:r>
            <a:r>
              <a:rPr lang="it-IT" sz="1500" b="0" dirty="0">
                <a:solidFill>
                  <a:srgbClr val="003A79"/>
                </a:solidFill>
              </a:rPr>
              <a:t>: secondo i dati di Forum PA sullo </a:t>
            </a:r>
            <a:r>
              <a:rPr lang="en-US" sz="1500" b="0" dirty="0">
                <a:solidFill>
                  <a:srgbClr val="003A79"/>
                </a:solidFill>
              </a:rPr>
              <a:t>“smart city index”</a:t>
            </a:r>
            <a:r>
              <a:rPr lang="it-IT" sz="1500" b="0" dirty="0">
                <a:solidFill>
                  <a:srgbClr val="003A79"/>
                </a:solidFill>
              </a:rPr>
              <a:t>, Matera passa dal penultimo posto fra le province italiane e meridionali del 2015 all’89° posto per l’Italia ed il 22° per il Mezzogiorno nel 2018.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3A79"/>
                </a:solidFill>
              </a:rPr>
              <a:t>Trasformazione digitale</a:t>
            </a:r>
            <a:r>
              <a:rPr lang="it-IT" sz="1500" b="0" dirty="0">
                <a:solidFill>
                  <a:srgbClr val="003A79"/>
                </a:solidFill>
              </a:rPr>
              <a:t>: Matera è in una posizione intermedia a livello italiano (61° posto) in leggero peggioramento relativo a livello nazionale ma tra le prime del Mezzogiorno (8°). Occorrono investimenti e risorse per scalare </a:t>
            </a:r>
            <a:r>
              <a:rPr lang="it-IT" sz="1500" b="0" dirty="0" smtClean="0">
                <a:solidFill>
                  <a:srgbClr val="003A79"/>
                </a:solidFill>
              </a:rPr>
              <a:t>posizioni (esempio </a:t>
            </a:r>
            <a:r>
              <a:rPr lang="it-IT" sz="1500" b="0" smtClean="0">
                <a:solidFill>
                  <a:srgbClr val="003A79"/>
                </a:solidFill>
              </a:rPr>
              <a:t>positivo Matera5G Tim).</a:t>
            </a:r>
            <a:endParaRPr lang="it-IT" sz="1500" b="0" dirty="0">
              <a:solidFill>
                <a:srgbClr val="003A79"/>
              </a:solidFill>
            </a:endParaRPr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519" y="2620699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Posizione nel ranking provinciale per qualità della</a:t>
            </a:r>
          </a:p>
          <a:p>
            <a:pPr algn="ctr"/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mobilità sostenibile</a:t>
            </a:r>
            <a:endParaRPr lang="en-US" sz="1000" b="1" dirty="0">
              <a:solidFill>
                <a:srgbClr val="003A79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33" t="31373" r="20550" b="64122"/>
          <a:stretch/>
        </p:blipFill>
        <p:spPr bwMode="auto">
          <a:xfrm>
            <a:off x="2579507" y="3478028"/>
            <a:ext cx="861088" cy="20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77" t="35146" r="22685" b="58565"/>
          <a:stretch/>
        </p:blipFill>
        <p:spPr bwMode="auto">
          <a:xfrm>
            <a:off x="7560385" y="3475274"/>
            <a:ext cx="769613" cy="27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788024" y="2602124"/>
            <a:ext cx="4340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Posizione nel ranking provinciale per livello di </a:t>
            </a:r>
          </a:p>
          <a:p>
            <a:pPr algn="ctr"/>
            <a:r>
              <a:rPr lang="it-IT" sz="1000" b="1" dirty="0">
                <a:solidFill>
                  <a:srgbClr val="003A79"/>
                </a:solidFill>
                <a:latin typeface="Century Gothic" panose="020B0502020202020204" pitchFamily="34" charset="0"/>
                <a:cs typeface="Arial"/>
              </a:rPr>
              <a:t>trasformazione digitale</a:t>
            </a:r>
            <a:endParaRPr lang="en-US" sz="1000" b="1" dirty="0">
              <a:solidFill>
                <a:srgbClr val="003A79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4FDF3E2C-667C-42B5-A4C8-936F6349B623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8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93663" y="4761690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su dati Forum PA</a:t>
            </a: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04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87260922-EA3E-4995-9CE7-32F952E8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3" y="96073"/>
            <a:ext cx="8577266" cy="451096"/>
          </a:xfrm>
        </p:spPr>
        <p:txBody>
          <a:bodyPr vert="horz" wrap="square" lIns="27000" tIns="27000" rIns="27000" bIns="5400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l" defTabSz="353076"/>
            <a:r>
              <a:rPr lang="it-IT" sz="2400" kern="1000" dirty="0"/>
              <a:t>Matera Capitale Europea della Cultura: alcuni numeri …</a:t>
            </a:r>
            <a:endParaRPr lang="en-GB" sz="2400" kern="1000" dirty="0"/>
          </a:p>
        </p:txBody>
      </p:sp>
      <p:sp>
        <p:nvSpPr>
          <p:cNvPr id="6" name="Segnaposto numero diapositiva 14">
            <a:extLst>
              <a:ext uri="{FF2B5EF4-FFF2-40B4-BE49-F238E27FC236}">
                <a16:creationId xmlns="" xmlns:a16="http://schemas.microsoft.com/office/drawing/2014/main" id="{C93B90C9-D8CC-4079-81A1-54BE1BBAA144}"/>
              </a:ext>
            </a:extLst>
          </p:cNvPr>
          <p:cNvSpPr txBox="1">
            <a:spLocks/>
          </p:cNvSpPr>
          <p:nvPr/>
        </p:nvSpPr>
        <p:spPr bwMode="auto">
          <a:xfrm>
            <a:off x="7562849" y="134542"/>
            <a:ext cx="33932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685785">
              <a:spcBef>
                <a:spcPts val="0"/>
              </a:spcBef>
              <a:defRPr/>
            </a:pPr>
            <a:endParaRPr lang="en-GB" altLang="it-IT" sz="750" dirty="0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="" xmlns:a16="http://schemas.microsoft.com/office/drawing/2014/main" id="{D19FF01F-4378-4612-8849-11D4A20C9543}"/>
              </a:ext>
            </a:extLst>
          </p:cNvPr>
          <p:cNvSpPr txBox="1">
            <a:spLocks/>
          </p:cNvSpPr>
          <p:nvPr/>
        </p:nvSpPr>
        <p:spPr>
          <a:xfrm>
            <a:off x="75535" y="4796072"/>
            <a:ext cx="414338" cy="2730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962AF7-FAFE-4FE6-977D-16D5C7FA7584}" type="slidenum">
              <a:rPr lang="it-IT" altLang="it-IT" sz="800" smtClean="0">
                <a:latin typeface="Century Gothic" panose="020B0502020202020204" pitchFamily="34" charset="0"/>
              </a:rPr>
              <a:pPr>
                <a:defRPr/>
              </a:pPr>
              <a:t>9</a:t>
            </a:fld>
            <a:endParaRPr lang="it-IT" altLang="it-IT" sz="800" dirty="0">
              <a:latin typeface="Century Gothic" panose="020B0502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3DA021C8-91CE-4F62-8660-062A9019C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3" t="12113" r="5966" b="6006"/>
          <a:stretch/>
        </p:blipFill>
        <p:spPr>
          <a:xfrm>
            <a:off x="3235304" y="1161321"/>
            <a:ext cx="5743132" cy="357066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89873" y="4582145"/>
            <a:ext cx="5379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Century Gothic" panose="020B0502020202020204" pitchFamily="34" charset="0"/>
              </a:rPr>
              <a:t>Fonte: elaborazione SRM su http://opendata.matera-basilicata2019.it/it/vivacita-culturale/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0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104027" y="613808"/>
            <a:ext cx="87355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500" b="0" dirty="0">
                <a:solidFill>
                  <a:srgbClr val="003A79"/>
                </a:solidFill>
              </a:rPr>
              <a:t>Gli </a:t>
            </a:r>
            <a:r>
              <a:rPr lang="it-IT" sz="1500" dirty="0">
                <a:solidFill>
                  <a:srgbClr val="003A79"/>
                </a:solidFill>
              </a:rPr>
              <a:t>Open Data </a:t>
            </a:r>
            <a:r>
              <a:rPr lang="it-IT" sz="1500" b="0" dirty="0">
                <a:solidFill>
                  <a:srgbClr val="003A79"/>
                </a:solidFill>
              </a:rPr>
              <a:t>tracciano una fotografia di quanto accaduto </a:t>
            </a:r>
            <a:r>
              <a:rPr lang="it-IT" sz="1500" dirty="0">
                <a:solidFill>
                  <a:srgbClr val="003A79"/>
                </a:solidFill>
              </a:rPr>
              <a:t>nel 2019: </a:t>
            </a: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2.447 eventi con 497 mila partecipanti.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62049C09-6C0B-42B3-9E34-00DDAF93D81B}"/>
              </a:ext>
            </a:extLst>
          </p:cNvPr>
          <p:cNvSpPr/>
          <p:nvPr/>
        </p:nvSpPr>
        <p:spPr>
          <a:xfrm>
            <a:off x="119346" y="1275606"/>
            <a:ext cx="43524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Sono stati interessati </a:t>
            </a:r>
            <a:r>
              <a:rPr lang="it-IT" sz="15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tutti i settori della produzione culturale</a:t>
            </a:r>
            <a:r>
              <a:rPr lang="it-IT" sz="1500" dirty="0">
                <a:solidFill>
                  <a:srgbClr val="003A79"/>
                </a:solidFill>
                <a:latin typeface="Century Gothic" panose="020B0502020202020204" pitchFamily="34" charset="0"/>
              </a:rPr>
              <a:t> in una logica di interdisciplinarietà.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="" xmlns:a16="http://schemas.microsoft.com/office/drawing/2014/main" id="{05AD350F-FEB0-4180-9B74-5EC9FF5E3630}"/>
              </a:ext>
            </a:extLst>
          </p:cNvPr>
          <p:cNvSpPr txBox="1">
            <a:spLocks/>
          </p:cNvSpPr>
          <p:nvPr/>
        </p:nvSpPr>
        <p:spPr bwMode="auto">
          <a:xfrm>
            <a:off x="119346" y="2304502"/>
            <a:ext cx="3012494" cy="203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auto" hangingPunct="1">
              <a:spcBef>
                <a:spcPct val="20000"/>
              </a:spcBef>
              <a:spcAft>
                <a:spcPts val="0"/>
              </a:spcAft>
              <a:buFontTx/>
              <a:buNone/>
              <a:defRPr lang="it-IT" sz="179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3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2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18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04" indent="-228494" algn="l" defTabSz="9139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3A79"/>
                </a:solidFill>
              </a:rPr>
              <a:t>Nel</a:t>
            </a:r>
            <a:r>
              <a:rPr lang="it-IT" sz="1500" b="0" dirty="0">
                <a:solidFill>
                  <a:srgbClr val="003A79"/>
                </a:solidFill>
              </a:rPr>
              <a:t> </a:t>
            </a:r>
            <a:r>
              <a:rPr lang="it-IT" sz="1500" dirty="0">
                <a:solidFill>
                  <a:srgbClr val="003A79"/>
                </a:solidFill>
              </a:rPr>
              <a:t>2019 Matera ha rappresentato</a:t>
            </a:r>
            <a:r>
              <a:rPr lang="it-IT" sz="1500" b="0" dirty="0">
                <a:solidFill>
                  <a:srgbClr val="003A79"/>
                </a:solidFill>
              </a:rPr>
              <a:t>, </a:t>
            </a:r>
            <a:r>
              <a:rPr lang="it-IT" sz="1500" dirty="0">
                <a:solidFill>
                  <a:srgbClr val="003A79"/>
                </a:solidFill>
              </a:rPr>
              <a:t>un nuovo attrattore culturale e turistico a livello internazionale</a:t>
            </a:r>
            <a:r>
              <a:rPr lang="it-IT" sz="1500" b="0" dirty="0">
                <a:solidFill>
                  <a:srgbClr val="003A79"/>
                </a:solidFill>
              </a:rPr>
              <a:t> che aggiunge un nuovo tassello all’offerta turistica meridionale.</a:t>
            </a:r>
          </a:p>
        </p:txBody>
      </p:sp>
    </p:spTree>
    <p:extLst>
      <p:ext uri="{BB962C8B-B14F-4D97-AF65-F5344CB8AC3E}">
        <p14:creationId xmlns:p14="http://schemas.microsoft.com/office/powerpoint/2010/main" xmlns="" val="1700192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Personalizzato 1">
      <a:dk1>
        <a:sysClr val="windowText" lastClr="000000"/>
      </a:dk1>
      <a:lt1>
        <a:sysClr val="window" lastClr="FFFFFF"/>
      </a:lt1>
      <a:dk2>
        <a:srgbClr val="8DB3E2"/>
      </a:dk2>
      <a:lt2>
        <a:srgbClr val="EEECE1"/>
      </a:lt2>
      <a:accent1>
        <a:srgbClr val="003A79"/>
      </a:accent1>
      <a:accent2>
        <a:srgbClr val="EC6400"/>
      </a:accent2>
      <a:accent3>
        <a:srgbClr val="40915B"/>
      </a:accent3>
      <a:accent4>
        <a:srgbClr val="ECBD00"/>
      </a:accent4>
      <a:accent5>
        <a:srgbClr val="0A0000"/>
      </a:accent5>
      <a:accent6>
        <a:srgbClr val="828282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TemplateISP_16_9.potm" id="{F83666C1-AF33-4E59-93CE-130341AFEB0B}" vid="{D37F0841-C230-4EC7-AFA7-FD34F1443CE7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28800</TotalTime>
  <Words>3954</Words>
  <Application>Microsoft Office PowerPoint</Application>
  <PresentationFormat>Presentazione su schermo (16:9)</PresentationFormat>
  <Paragraphs>277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Personalizza struttura</vt:lpstr>
      <vt:lpstr>Diapositiva 1</vt:lpstr>
      <vt:lpstr>Diapositiva 2</vt:lpstr>
      <vt:lpstr>Diapositiva 3</vt:lpstr>
      <vt:lpstr>Rispetto a 5 anni fa, la città di Matera è più ricca…</vt:lpstr>
      <vt:lpstr>… e più attrattiva.</vt:lpstr>
      <vt:lpstr>Il tessuto imprenditoriale si è irrobustito, soprattutto grazie ai giovani</vt:lpstr>
      <vt:lpstr>Con importanti ricadute in termini occupazionali</vt:lpstr>
      <vt:lpstr>La crescita della struttura produttiva è legata saldamente a quella degli assetti urbani</vt:lpstr>
      <vt:lpstr>Matera Capitale Europea della Cultura: alcuni numeri …</vt:lpstr>
      <vt:lpstr>Diapositiva 10</vt:lpstr>
      <vt:lpstr>Con un impatto economico rilevante soprattutto nell’ultimo anno</vt:lpstr>
      <vt:lpstr>Positivi impatti su occupazione e imprese</vt:lpstr>
      <vt:lpstr>Il turismo ha quindi rappresentato un’importante leva per lo sviluppo della città nel periodo 2015-19</vt:lpstr>
      <vt:lpstr>Ma non solo turismo… cultura, partecipazione, aggregazione e nuova vitalità sociale: i risultati di una survey</vt:lpstr>
      <vt:lpstr>Nel confronto con altre realtà europee, Matera scala posizioni…</vt:lpstr>
      <vt:lpstr>… con ottime performance nella vitalità culturale…</vt:lpstr>
      <vt:lpstr>… ma anche con gap da colmare e nuove sfide da intraprendere</vt:lpstr>
      <vt:lpstr>Diapositiva 18</vt:lpstr>
      <vt:lpstr>Gli effetti della crisi da Covid-19 cambieranno i modi di agire</vt:lpstr>
      <vt:lpstr>E avranno importanti effetti su tutta l’economia nazionale</vt:lpstr>
      <vt:lpstr>La Basilicata è tra le regioni che ne risentiranno maggiormente</vt:lpstr>
      <vt:lpstr>… e la Basilicata è tra le regioni che ne risentiranno maggiormente</vt:lpstr>
      <vt:lpstr>… e la Basilicata è tra le regioni che ne risentiranno maggiormente</vt:lpstr>
      <vt:lpstr>L’impatto da Covid-19 sulle dinamiche turistiche della città è stato considerevole</vt:lpstr>
      <vt:lpstr>Le cinque leve per lo sviluppo di Matera</vt:lpstr>
      <vt:lpstr>Puntare su un turismo di qualità, che sia sostenibile  e durevole</vt:lpstr>
      <vt:lpstr>Ambiente e Territorio per l’attrattività della città (anche cinematografica)</vt:lpstr>
      <vt:lpstr>Più giovani e studenti per dinamizzare il territorio</vt:lpstr>
      <vt:lpstr>Lavoro e Digitale per essere più produttivi</vt:lpstr>
      <vt:lpstr>Logistica e Tecnologia per essere più raggiungibili e centrali</vt:lpstr>
      <vt:lpstr>L’esperienza di Matera e le nuove prospettive</vt:lpstr>
      <vt:lpstr>Diapositiva 32</vt:lpstr>
    </vt:vector>
  </TitlesOfParts>
  <Company>Intesa-Sanpaolo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Buonfanti Anna Arianna</dc:creator>
  <cp:lastModifiedBy>Michele</cp:lastModifiedBy>
  <cp:revision>1620</cp:revision>
  <cp:lastPrinted>2020-09-29T13:00:29Z</cp:lastPrinted>
  <dcterms:created xsi:type="dcterms:W3CDTF">2017-10-25T13:54:14Z</dcterms:created>
  <dcterms:modified xsi:type="dcterms:W3CDTF">2020-09-30T09:56:01Z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5fe31f-9de1-4167-a753-111c0df8115f_Enabled">
    <vt:lpwstr>True</vt:lpwstr>
  </property>
  <property fmtid="{D5CDD505-2E9C-101B-9397-08002B2CF9AE}" pid="3" name="MSIP_Label_5f5fe31f-9de1-4167-a753-111c0df8115f_SiteId">
    <vt:lpwstr>cc4baf00-15c9-48dd-9f59-88c98bde2be7</vt:lpwstr>
  </property>
  <property fmtid="{D5CDD505-2E9C-101B-9397-08002B2CF9AE}" pid="4" name="MSIP_Label_5f5fe31f-9de1-4167-a753-111c0df8115f_Owner">
    <vt:lpwstr>rosa.vitulano@intesasanpaolo.com</vt:lpwstr>
  </property>
  <property fmtid="{D5CDD505-2E9C-101B-9397-08002B2CF9AE}" pid="5" name="MSIP_Label_5f5fe31f-9de1-4167-a753-111c0df8115f_SetDate">
    <vt:lpwstr>2020-01-27T15:02:40.9248640Z</vt:lpwstr>
  </property>
  <property fmtid="{D5CDD505-2E9C-101B-9397-08002B2CF9AE}" pid="6" name="MSIP_Label_5f5fe31f-9de1-4167-a753-111c0df8115f_Name">
    <vt:lpwstr>Public</vt:lpwstr>
  </property>
  <property fmtid="{D5CDD505-2E9C-101B-9397-08002B2CF9AE}" pid="7" name="MSIP_Label_5f5fe31f-9de1-4167-a753-111c0df8115f_Application">
    <vt:lpwstr>Microsoft Azure Information Protection</vt:lpwstr>
  </property>
  <property fmtid="{D5CDD505-2E9C-101B-9397-08002B2CF9AE}" pid="8" name="MSIP_Label_5f5fe31f-9de1-4167-a753-111c0df8115f_ActionId">
    <vt:lpwstr>e89103cf-900e-456f-808e-3cfc45d7452a</vt:lpwstr>
  </property>
  <property fmtid="{D5CDD505-2E9C-101B-9397-08002B2CF9AE}" pid="9" name="MSIP_Label_5f5fe31f-9de1-4167-a753-111c0df8115f_Extended_MSFT_Method">
    <vt:lpwstr>Automatic</vt:lpwstr>
  </property>
  <property fmtid="{D5CDD505-2E9C-101B-9397-08002B2CF9AE}" pid="10" name="Sensitivity">
    <vt:lpwstr>Public</vt:lpwstr>
  </property>
</Properties>
</file>